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30"/>
  </p:notesMasterIdLst>
  <p:handoutMasterIdLst>
    <p:handoutMasterId r:id="rId31"/>
  </p:handoutMasterIdLst>
  <p:sldIdLst>
    <p:sldId id="256" r:id="rId3"/>
    <p:sldId id="292" r:id="rId4"/>
    <p:sldId id="320" r:id="rId5"/>
    <p:sldId id="352" r:id="rId6"/>
    <p:sldId id="354" r:id="rId7"/>
    <p:sldId id="501" r:id="rId8"/>
    <p:sldId id="600" r:id="rId9"/>
    <p:sldId id="599" r:id="rId10"/>
    <p:sldId id="504" r:id="rId11"/>
    <p:sldId id="465" r:id="rId12"/>
    <p:sldId id="502" r:id="rId13"/>
    <p:sldId id="601" r:id="rId14"/>
    <p:sldId id="602" r:id="rId15"/>
    <p:sldId id="471" r:id="rId16"/>
    <p:sldId id="603" r:id="rId17"/>
    <p:sldId id="503" r:id="rId18"/>
    <p:sldId id="604" r:id="rId19"/>
    <p:sldId id="514" r:id="rId20"/>
    <p:sldId id="675" r:id="rId21"/>
    <p:sldId id="676" r:id="rId22"/>
    <p:sldId id="474" r:id="rId23"/>
    <p:sldId id="510" r:id="rId24"/>
    <p:sldId id="509" r:id="rId25"/>
    <p:sldId id="677" r:id="rId26"/>
    <p:sldId id="515" r:id="rId27"/>
    <p:sldId id="678" r:id="rId28"/>
    <p:sldId id="261" r:id="rId29"/>
  </p:sldIdLst>
  <p:sldSz cx="12192000" cy="6858000"/>
  <p:notesSz cx="6858000" cy="9144000"/>
  <p:embeddedFontLst>
    <p:embeddedFont>
      <p:font typeface="汉仪中宋简" charset="-122"/>
      <p:regular r:id="rId32"/>
    </p:embeddedFont>
    <p:embeddedFont>
      <p:font typeface="Arial Black" pitchFamily="34" charset="0"/>
      <p:bold r:id="rId33"/>
    </p:embeddedFont>
    <p:embeddedFont>
      <p:font typeface="Calibri" pitchFamily="34" charset="0"/>
      <p:regular r:id="rId34"/>
      <p:bold r:id="rId35"/>
      <p:italic r:id="rId36"/>
      <p:boldItalic r:id="rId37"/>
    </p:embeddedFont>
    <p:embeddedFont>
      <p:font typeface="微软雅黑" pitchFamily="34" charset="-122"/>
      <p:regular r:id="rId38"/>
      <p:bold r:id="rId39"/>
    </p:embeddedFont>
    <p:embeddedFont>
      <p:font typeface="等线" pitchFamily="2" charset="-122"/>
      <p:regular r:id="rId40"/>
      <p:bold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08"/>
        <p:guide orient="horz" pos="4187"/>
        <p:guide orient="horz" pos="632"/>
        <p:guide orient="horz" pos="768"/>
        <p:guide orient="horz" pos="4022"/>
        <p:guide orient="horz" pos="3856"/>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8362372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228248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5.jpeg"/><Relationship Id="rId5" Type="http://schemas.openxmlformats.org/officeDocument/2006/relationships/tags" Target="../tags/tag45.xml"/><Relationship Id="rId10" Type="http://schemas.openxmlformats.org/officeDocument/2006/relationships/slideLayout" Target="../slideLayouts/slideLayout3.xml"/><Relationship Id="rId4" Type="http://schemas.openxmlformats.org/officeDocument/2006/relationships/tags" Target="../tags/tag44.xml"/><Relationship Id="rId9" Type="http://schemas.openxmlformats.org/officeDocument/2006/relationships/tags" Target="../tags/tag4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tags" Target="../tags/tag57.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image" Target="../media/image5.jpeg"/><Relationship Id="rId5" Type="http://schemas.openxmlformats.org/officeDocument/2006/relationships/tags" Target="../tags/tag54.xml"/><Relationship Id="rId10" Type="http://schemas.openxmlformats.org/officeDocument/2006/relationships/slideLayout" Target="../slideLayouts/slideLayout3.xml"/><Relationship Id="rId4" Type="http://schemas.openxmlformats.org/officeDocument/2006/relationships/tags" Target="../tags/tag53.xml"/><Relationship Id="rId9" Type="http://schemas.openxmlformats.org/officeDocument/2006/relationships/tags" Target="../tags/tag58.xml"/></Relationships>
</file>

<file path=ppt/slides/_rels/slide14.xml.rels><?xml version="1.0" encoding="UTF-8" standalone="yes"?>
<Relationships xmlns="http://schemas.openxmlformats.org/package/2006/relationships"><Relationship Id="rId8" Type="http://schemas.openxmlformats.org/officeDocument/2006/relationships/tags" Target="../tags/tag66.xml"/><Relationship Id="rId3" Type="http://schemas.openxmlformats.org/officeDocument/2006/relationships/tags" Target="../tags/tag61.xml"/><Relationship Id="rId7" Type="http://schemas.openxmlformats.org/officeDocument/2006/relationships/tags" Target="../tags/tag65.xml"/><Relationship Id="rId12" Type="http://schemas.openxmlformats.org/officeDocument/2006/relationships/image" Target="../media/image11.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slideLayout" Target="../slideLayouts/slideLayout3.xml"/><Relationship Id="rId5" Type="http://schemas.openxmlformats.org/officeDocument/2006/relationships/tags" Target="../tags/tag63.xml"/><Relationship Id="rId10" Type="http://schemas.openxmlformats.org/officeDocument/2006/relationships/tags" Target="../tags/tag68.xml"/><Relationship Id="rId4" Type="http://schemas.openxmlformats.org/officeDocument/2006/relationships/tags" Target="../tags/tag62.xml"/><Relationship Id="rId9" Type="http://schemas.openxmlformats.org/officeDocument/2006/relationships/tags" Target="../tags/tag67.xml"/></Relationships>
</file>

<file path=ppt/slides/_rels/slide15.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image" Target="../media/image12.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slideLayout" Target="../slideLayouts/slideLayout3.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8" Type="http://schemas.openxmlformats.org/officeDocument/2006/relationships/tags" Target="../tags/tag86.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image" Target="../media/image5.jpeg"/><Relationship Id="rId5" Type="http://schemas.openxmlformats.org/officeDocument/2006/relationships/tags" Target="../tags/tag83.xml"/><Relationship Id="rId10" Type="http://schemas.openxmlformats.org/officeDocument/2006/relationships/slideLayout" Target="../slideLayouts/slideLayout3.xml"/><Relationship Id="rId4" Type="http://schemas.openxmlformats.org/officeDocument/2006/relationships/tags" Target="../tags/tag82.xml"/><Relationship Id="rId9" Type="http://schemas.openxmlformats.org/officeDocument/2006/relationships/tags" Target="../tags/tag87.xml"/></Relationships>
</file>

<file path=ppt/slides/_rels/slide21.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media/image15.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slideLayout" Target="../slideLayouts/slideLayout3.xml"/><Relationship Id="rId5" Type="http://schemas.openxmlformats.org/officeDocument/2006/relationships/tags" Target="../tags/tag92.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s>
</file>

<file path=ppt/slides/_rels/slide22.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image" Target="../media/image16.png"/><Relationship Id="rId4"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5.jpeg"/><Relationship Id="rId5" Type="http://schemas.openxmlformats.org/officeDocument/2006/relationships/tags" Target="../tags/tag29.xml"/><Relationship Id="rId10" Type="http://schemas.openxmlformats.org/officeDocument/2006/relationships/slideLayout" Target="../slideLayouts/slideLayout3.xml"/><Relationship Id="rId4" Type="http://schemas.openxmlformats.org/officeDocument/2006/relationships/tags" Target="../tags/tag28.xml"/><Relationship Id="rId9" Type="http://schemas.openxmlformats.org/officeDocument/2006/relationships/tags" Target="../tags/tag3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第一篇 识图的准备工作</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95073" y="3465917"/>
            <a:ext cx="6290310" cy="329320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斜二轴测图的画法。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斜轴测投影图的概念、分类。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正轴测图的画法。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正轴测投影图的分类</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能根据简单形体的三视图画出其轴测图，在景观设计中，轴测图的基本</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与画法应用需要认真学习绘制规则，培养耐心和细心。</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395073" y="2843258"/>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正轴测及斜轴测图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1368425" y="2223770"/>
            <a:ext cx="9455150" cy="1012825"/>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9" name="TextBox 14"/>
          <p:cNvSpPr txBox="1"/>
          <p:nvPr/>
        </p:nvSpPr>
        <p:spPr>
          <a:xfrm>
            <a:off x="1614169" y="2361485"/>
            <a:ext cx="9209405" cy="738664"/>
          </a:xfrm>
          <a:prstGeom prst="rect">
            <a:avLst/>
          </a:prstGeom>
          <a:noFill/>
        </p:spPr>
        <p:txBody>
          <a:bodyPr wrap="square" rtlCol="0" anchor="ctr" anchorCtr="0">
            <a:spAutoFit/>
          </a:bodyPr>
          <a:lstStyle/>
          <a:p>
            <a:pPr algn="ctr">
              <a:lnSpc>
                <a:spcPct val="150000"/>
              </a:lnSpc>
            </a:pPr>
            <a:r>
              <a:rPr lang="en-US" sz="1400" dirty="0">
                <a:solidFill>
                  <a:schemeClr val="bg1"/>
                </a:solidFill>
                <a:cs typeface="+mn-ea"/>
                <a:sym typeface="+mn-lt"/>
              </a:rPr>
              <a:t>当投射方向 </a:t>
            </a:r>
            <a:r>
              <a:rPr lang="en-US" sz="1400" i="1" dirty="0">
                <a:solidFill>
                  <a:schemeClr val="bg1"/>
                </a:solidFill>
                <a:cs typeface="+mn-ea"/>
                <a:sym typeface="+mn-lt"/>
              </a:rPr>
              <a:t>S</a:t>
            </a:r>
            <a:r>
              <a:rPr lang="en-US" sz="1400" dirty="0">
                <a:solidFill>
                  <a:schemeClr val="bg1"/>
                </a:solidFill>
                <a:cs typeface="+mn-ea"/>
                <a:sym typeface="+mn-lt"/>
              </a:rPr>
              <a:t> 垂直于轴测投影面</a:t>
            </a:r>
            <a:r>
              <a:rPr lang="en-US" sz="1400" i="1" dirty="0">
                <a:solidFill>
                  <a:schemeClr val="bg1"/>
                </a:solidFill>
                <a:cs typeface="+mn-ea"/>
                <a:sym typeface="+mn-lt"/>
              </a:rPr>
              <a:t> P </a:t>
            </a:r>
            <a:r>
              <a:rPr lang="en-US" sz="1400" dirty="0">
                <a:solidFill>
                  <a:schemeClr val="bg1"/>
                </a:solidFill>
                <a:cs typeface="+mn-ea"/>
                <a:sym typeface="+mn-lt"/>
              </a:rPr>
              <a:t>时，形体上三个坐标轴的轴向伸缩系数相等，即三个坐标轴与 </a:t>
            </a:r>
            <a:r>
              <a:rPr lang="en-US" sz="1400" i="1" dirty="0">
                <a:solidFill>
                  <a:schemeClr val="bg1"/>
                </a:solidFill>
                <a:cs typeface="+mn-ea"/>
                <a:sym typeface="+mn-lt"/>
              </a:rPr>
              <a:t>P </a:t>
            </a:r>
            <a:r>
              <a:rPr lang="en-US" sz="1400" dirty="0">
                <a:solidFill>
                  <a:schemeClr val="bg1"/>
                </a:solidFill>
                <a:cs typeface="+mn-ea"/>
                <a:sym typeface="+mn-lt"/>
              </a:rPr>
              <a:t>面倾角相等。此时在</a:t>
            </a:r>
            <a:r>
              <a:rPr lang="en-US" sz="1400" i="1" dirty="0">
                <a:solidFill>
                  <a:schemeClr val="bg1"/>
                </a:solidFill>
                <a:cs typeface="+mn-ea"/>
                <a:sym typeface="+mn-lt"/>
              </a:rPr>
              <a:t>P</a:t>
            </a:r>
            <a:r>
              <a:rPr lang="en-US" sz="1400" dirty="0">
                <a:solidFill>
                  <a:schemeClr val="bg1"/>
                </a:solidFill>
                <a:cs typeface="+mn-ea"/>
                <a:sym typeface="+mn-lt"/>
              </a:rPr>
              <a:t> 面上所得到的投影称为正等轴测投影，简称正等测。</a:t>
            </a:r>
          </a:p>
        </p:txBody>
      </p:sp>
      <p:sp>
        <p:nvSpPr>
          <p:cNvPr id="10" name="Freeform: Shape 15"/>
          <p:cNvSpPr/>
          <p:nvPr/>
        </p:nvSpPr>
        <p:spPr>
          <a:xfrm rot="10800000">
            <a:off x="5518355" y="-9208"/>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5598160" y="1273241"/>
            <a:ext cx="995680" cy="583565"/>
          </a:xfrm>
          <a:prstGeom prst="rect">
            <a:avLst/>
          </a:prstGeom>
          <a:noFill/>
        </p:spPr>
        <p:txBody>
          <a:bodyPr wrap="none" rtlCol="0">
            <a:spAutoFit/>
          </a:bodyPr>
          <a:lstStyle/>
          <a:p>
            <a:pPr algn="ctr"/>
            <a:r>
              <a:rPr lang="zh-CN" altLang="en-US" sz="3200" b="1" dirty="0">
                <a:solidFill>
                  <a:schemeClr val="bg1"/>
                </a:solidFill>
                <a:cs typeface="+mn-ea"/>
                <a:sym typeface="+mn-lt"/>
              </a:rPr>
              <a:t>分类</a:t>
            </a:r>
          </a:p>
        </p:txBody>
      </p:sp>
      <p:sp>
        <p:nvSpPr>
          <p:cNvPr id="15" name="矩形 14"/>
          <p:cNvSpPr/>
          <p:nvPr/>
        </p:nvSpPr>
        <p:spPr>
          <a:xfrm>
            <a:off x="1224280" y="4057650"/>
            <a:ext cx="4373880" cy="147637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sz="1500" dirty="0" err="1">
                <a:solidFill>
                  <a:schemeClr val="tx1"/>
                </a:solidFill>
                <a:uFillTx/>
                <a:cs typeface="+mn-ea"/>
                <a:sym typeface="+mn-lt"/>
              </a:rPr>
              <a:t>正等测的轴向伸缩系数</a:t>
            </a:r>
            <a:r>
              <a:rPr sz="1500" dirty="0">
                <a:solidFill>
                  <a:schemeClr val="tx1"/>
                </a:solidFill>
                <a:uFillTx/>
                <a:cs typeface="+mn-ea"/>
                <a:sym typeface="+mn-lt"/>
              </a:rPr>
              <a:t> </a:t>
            </a:r>
            <a:r>
              <a:rPr sz="1500" i="1" dirty="0">
                <a:solidFill>
                  <a:schemeClr val="tx1"/>
                </a:solidFill>
                <a:uFillTx/>
                <a:cs typeface="+mn-ea"/>
                <a:sym typeface="+mn-lt"/>
              </a:rPr>
              <a:t>p</a:t>
            </a:r>
            <a:r>
              <a:rPr sz="1500" dirty="0">
                <a:solidFill>
                  <a:schemeClr val="tx1"/>
                </a:solidFill>
                <a:uFillTx/>
                <a:cs typeface="+mn-ea"/>
                <a:sym typeface="+mn-lt"/>
              </a:rPr>
              <a:t> = </a:t>
            </a:r>
            <a:r>
              <a:rPr sz="1500" i="1" dirty="0">
                <a:solidFill>
                  <a:schemeClr val="tx1"/>
                </a:solidFill>
                <a:uFillTx/>
                <a:cs typeface="+mn-ea"/>
                <a:sym typeface="+mn-lt"/>
              </a:rPr>
              <a:t>q </a:t>
            </a:r>
            <a:r>
              <a:rPr sz="1500" dirty="0">
                <a:solidFill>
                  <a:schemeClr val="tx1"/>
                </a:solidFill>
                <a:uFillTx/>
                <a:cs typeface="+mn-ea"/>
                <a:sym typeface="+mn-lt"/>
              </a:rPr>
              <a:t>= r = 0.82，轴间角∠</a:t>
            </a:r>
            <a:r>
              <a:rPr sz="1500" i="1" dirty="0">
                <a:solidFill>
                  <a:schemeClr val="tx1"/>
                </a:solidFill>
                <a:uFillTx/>
                <a:cs typeface="+mn-ea"/>
                <a:sym typeface="+mn-lt"/>
              </a:rPr>
              <a:t> XOZ</a:t>
            </a:r>
            <a:r>
              <a:rPr sz="1500" dirty="0">
                <a:solidFill>
                  <a:schemeClr val="tx1"/>
                </a:solidFill>
                <a:uFillTx/>
                <a:cs typeface="+mn-ea"/>
                <a:sym typeface="+mn-lt"/>
              </a:rPr>
              <a:t>= ∠ </a:t>
            </a:r>
            <a:r>
              <a:rPr sz="1500" i="1" dirty="0">
                <a:solidFill>
                  <a:schemeClr val="tx1"/>
                </a:solidFill>
                <a:uFillTx/>
                <a:cs typeface="+mn-ea"/>
                <a:sym typeface="+mn-lt"/>
              </a:rPr>
              <a:t>XOY</a:t>
            </a:r>
            <a:r>
              <a:rPr sz="1500" dirty="0">
                <a:solidFill>
                  <a:schemeClr val="tx1"/>
                </a:solidFill>
                <a:uFillTx/>
                <a:cs typeface="+mn-ea"/>
                <a:sym typeface="+mn-lt"/>
              </a:rPr>
              <a:t>= ∠</a:t>
            </a:r>
            <a:r>
              <a:rPr sz="1500" i="1" dirty="0">
                <a:solidFill>
                  <a:schemeClr val="tx1"/>
                </a:solidFill>
                <a:uFillTx/>
                <a:cs typeface="+mn-ea"/>
                <a:sym typeface="+mn-lt"/>
              </a:rPr>
              <a:t> YOZ</a:t>
            </a:r>
            <a:r>
              <a:rPr sz="1500" dirty="0">
                <a:solidFill>
                  <a:schemeClr val="tx1"/>
                </a:solidFill>
                <a:uFillTx/>
                <a:cs typeface="+mn-ea"/>
                <a:sym typeface="+mn-lt"/>
              </a:rPr>
              <a:t>= 120°。</a:t>
            </a:r>
            <a:r>
              <a:rPr sz="1500" dirty="0" err="1">
                <a:solidFill>
                  <a:schemeClr val="tx1"/>
                </a:solidFill>
                <a:uFillTx/>
                <a:cs typeface="+mn-ea"/>
                <a:sym typeface="+mn-lt"/>
              </a:rPr>
              <a:t>画图时，规定把</a:t>
            </a:r>
            <a:r>
              <a:rPr sz="1500" i="1" dirty="0" err="1">
                <a:solidFill>
                  <a:schemeClr val="tx1"/>
                </a:solidFill>
                <a:uFillTx/>
                <a:cs typeface="+mn-ea"/>
                <a:sym typeface="+mn-lt"/>
              </a:rPr>
              <a:t>OZ</a:t>
            </a:r>
            <a:r>
              <a:rPr sz="1500" dirty="0" err="1">
                <a:solidFill>
                  <a:schemeClr val="tx1"/>
                </a:solidFill>
                <a:uFillTx/>
                <a:cs typeface="+mn-ea"/>
                <a:sym typeface="+mn-lt"/>
              </a:rPr>
              <a:t>轴画成铅垂位置，因而</a:t>
            </a:r>
            <a:r>
              <a:rPr sz="1500" i="1" dirty="0" err="1">
                <a:solidFill>
                  <a:schemeClr val="tx1"/>
                </a:solidFill>
                <a:uFillTx/>
                <a:cs typeface="+mn-ea"/>
                <a:sym typeface="+mn-lt"/>
              </a:rPr>
              <a:t>OX</a:t>
            </a:r>
            <a:r>
              <a:rPr sz="1500" dirty="0" err="1">
                <a:solidFill>
                  <a:schemeClr val="tx1"/>
                </a:solidFill>
                <a:uFillTx/>
                <a:cs typeface="+mn-ea"/>
                <a:sym typeface="+mn-lt"/>
              </a:rPr>
              <a:t>轴、</a:t>
            </a:r>
            <a:r>
              <a:rPr sz="1500" i="1" dirty="0" err="1">
                <a:solidFill>
                  <a:schemeClr val="tx1"/>
                </a:solidFill>
                <a:uFillTx/>
                <a:cs typeface="+mn-ea"/>
                <a:sym typeface="+mn-lt"/>
              </a:rPr>
              <a:t>OY</a:t>
            </a:r>
            <a:r>
              <a:rPr sz="1500" dirty="0" err="1">
                <a:solidFill>
                  <a:schemeClr val="tx1"/>
                </a:solidFill>
                <a:uFillTx/>
                <a:cs typeface="+mn-ea"/>
                <a:sym typeface="+mn-lt"/>
              </a:rPr>
              <a:t>轴与水平线均成</a:t>
            </a:r>
            <a:r>
              <a:rPr sz="1500" dirty="0">
                <a:solidFill>
                  <a:schemeClr val="tx1"/>
                </a:solidFill>
                <a:uFillTx/>
                <a:cs typeface="+mn-ea"/>
                <a:sym typeface="+mn-lt"/>
              </a:rPr>
              <a:t> 30°角，可直接用 30°三角板作图。</a:t>
            </a:r>
          </a:p>
        </p:txBody>
      </p:sp>
      <p:sp>
        <p:nvSpPr>
          <p:cNvPr id="16" name="矩形 15"/>
          <p:cNvSpPr/>
          <p:nvPr/>
        </p:nvSpPr>
        <p:spPr>
          <a:xfrm>
            <a:off x="6593840" y="4300220"/>
            <a:ext cx="4860000" cy="991235"/>
          </a:xfrm>
          <a:prstGeom prst="rect">
            <a:avLst/>
          </a:prstGeom>
        </p:spPr>
        <p:txBody>
          <a:bodyPr wrap="square">
            <a:spAutoFit/>
          </a:bodyPr>
          <a:lstStyle/>
          <a:p>
            <a:pPr marL="0" marR="0" lvl="0" indent="0" algn="just" defTabSz="914400" rtl="0" fontAlgn="auto">
              <a:lnSpc>
                <a:spcPct val="130000"/>
              </a:lnSpc>
              <a:spcBef>
                <a:spcPts val="0"/>
              </a:spcBef>
              <a:spcAft>
                <a:spcPts val="0"/>
              </a:spcAft>
              <a:buClrTx/>
              <a:buSzTx/>
              <a:buFontTx/>
              <a:buNone/>
              <a:defRPr/>
            </a:pPr>
            <a:r>
              <a:rPr lang="zh-CN" altLang="en-US" sz="1500" dirty="0">
                <a:solidFill>
                  <a:schemeClr val="tx1"/>
                </a:solidFill>
                <a:cs typeface="+mn-ea"/>
                <a:sym typeface="+mn-lt"/>
              </a:rPr>
              <a:t>正二等轴测投影，简称正二测，特点是：三个坐标轴中有两个与轴测投影面的倾斜角度相等，因此这两个轴的变形系数相等，三个轴间角也有两个相等。</a:t>
            </a:r>
          </a:p>
        </p:txBody>
      </p:sp>
      <p:cxnSp>
        <p:nvCxnSpPr>
          <p:cNvPr id="2" name="直接连接符 1"/>
          <p:cNvCxnSpPr/>
          <p:nvPr/>
        </p:nvCxnSpPr>
        <p:spPr>
          <a:xfrm>
            <a:off x="6096000" y="4224655"/>
            <a:ext cx="0" cy="137350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75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0" name="矩形 39"/>
          <p:cNvSpPr/>
          <p:nvPr/>
        </p:nvSpPr>
        <p:spPr>
          <a:xfrm>
            <a:off x="1106805" y="183832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（一）坐标法</a:t>
            </a:r>
          </a:p>
        </p:txBody>
      </p:sp>
      <p:sp>
        <p:nvSpPr>
          <p:cNvPr id="41" name="矩形 40"/>
          <p:cNvSpPr/>
          <p:nvPr/>
        </p:nvSpPr>
        <p:spPr>
          <a:xfrm>
            <a:off x="1106805" y="2233930"/>
            <a:ext cx="2729865"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画平面体轴测图的基本方法是坐标法，即按坐标关系画出物体上各个点、线的轴测投影，然后连成物体的轴测图。</a:t>
            </a:r>
          </a:p>
        </p:txBody>
      </p:sp>
      <p:sp>
        <p:nvSpPr>
          <p:cNvPr id="42" name="矩形 41"/>
          <p:cNvSpPr/>
          <p:nvPr/>
        </p:nvSpPr>
        <p:spPr>
          <a:xfrm>
            <a:off x="2043288" y="3888024"/>
            <a:ext cx="155829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（二）叠加法</a:t>
            </a:r>
          </a:p>
        </p:txBody>
      </p:sp>
      <p:sp>
        <p:nvSpPr>
          <p:cNvPr id="43" name="矩形 42"/>
          <p:cNvSpPr/>
          <p:nvPr/>
        </p:nvSpPr>
        <p:spPr>
          <a:xfrm>
            <a:off x="776605" y="4256405"/>
            <a:ext cx="3060065" cy="2327910"/>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常见的组合体，往往是由若干个简单几何体叠加组合而成的，因此在画这类物体的轴测图时，可以将组合体适当地分解成几个基本形体，然后采用自下而上逐个叠加添画的方法，即先画好底部形体，然后以此为基础，在其顶面上画出上部形体的形状，依次逐个叠加，从而完成物体的轴测图。</a:t>
            </a:r>
          </a:p>
        </p:txBody>
      </p:sp>
      <p:sp>
        <p:nvSpPr>
          <p:cNvPr id="44" name="矩形 43"/>
          <p:cNvSpPr/>
          <p:nvPr/>
        </p:nvSpPr>
        <p:spPr>
          <a:xfrm>
            <a:off x="8088008" y="1838068"/>
            <a:ext cx="155829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（三）切割法</a:t>
            </a:r>
          </a:p>
        </p:txBody>
      </p:sp>
      <p:sp>
        <p:nvSpPr>
          <p:cNvPr id="45" name="矩形 44"/>
          <p:cNvSpPr/>
          <p:nvPr/>
        </p:nvSpPr>
        <p:spPr>
          <a:xfrm>
            <a:off x="8087995" y="2233930"/>
            <a:ext cx="3331210" cy="14890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切割法是将切割式的组合体，视为一个完整的简单几何体，并根据以上所述方法先做出它的轴测图，然后再按照形体的形成过程，逐一切割，相继画出被切割后的形状，最后得到组合体的轴测图。</a:t>
            </a:r>
          </a:p>
        </p:txBody>
      </p:sp>
      <p:sp>
        <p:nvSpPr>
          <p:cNvPr id="46" name="矩形 45"/>
          <p:cNvSpPr/>
          <p:nvPr/>
        </p:nvSpPr>
        <p:spPr>
          <a:xfrm>
            <a:off x="8088008" y="3887837"/>
            <a:ext cx="155829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（四）端面法</a:t>
            </a:r>
          </a:p>
        </p:txBody>
      </p:sp>
      <p:sp>
        <p:nvSpPr>
          <p:cNvPr id="47" name="矩形 46"/>
          <p:cNvSpPr/>
          <p:nvPr/>
        </p:nvSpPr>
        <p:spPr>
          <a:xfrm>
            <a:off x="8087995" y="4256405"/>
            <a:ext cx="2969260" cy="20478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端面法多用于柱类形体，根据柱类形体的构造特点，一般先画出某一端面的轴测图，然后再过端面上各个可见的顶点，依据各点在 </a:t>
            </a:r>
            <a:r>
              <a:rPr kumimoji="0" lang="zh-CN" altLang="en-US" sz="1400" b="0" i="1"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OZ</a:t>
            </a: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 轴上的投影高度，向上作可见的棱线，可得另一端面的各顶点，连接各顶点即可得到其轴测图。</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442468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正等测图的绘制方法</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p:cTn id="63" dur="500" fill="hold"/>
                                        <p:tgtEl>
                                          <p:spTgt spid="85"/>
                                        </p:tgtEl>
                                        <p:attrNameLst>
                                          <p:attrName>ppt_w</p:attrName>
                                        </p:attrNameLst>
                                      </p:cBhvr>
                                      <p:tavLst>
                                        <p:tav tm="0">
                                          <p:val>
                                            <p:fltVal val="0"/>
                                          </p:val>
                                        </p:tav>
                                        <p:tav tm="100000">
                                          <p:val>
                                            <p:strVal val="#ppt_w"/>
                                          </p:val>
                                        </p:tav>
                                      </p:tavLst>
                                    </p:anim>
                                    <p:anim calcmode="lin" valueType="num">
                                      <p:cBhvr>
                                        <p:cTn id="64" dur="500" fill="hold"/>
                                        <p:tgtEl>
                                          <p:spTgt spid="85"/>
                                        </p:tgtEl>
                                        <p:attrNameLst>
                                          <p:attrName>ppt_h</p:attrName>
                                        </p:attrNameLst>
                                      </p:cBhvr>
                                      <p:tavLst>
                                        <p:tav tm="0">
                                          <p:val>
                                            <p:fltVal val="0"/>
                                          </p:val>
                                        </p:tav>
                                        <p:tav tm="100000">
                                          <p:val>
                                            <p:strVal val="#ppt_h"/>
                                          </p:val>
                                        </p:tav>
                                      </p:tavLst>
                                    </p:anim>
                                    <p:animEffect transition="in" filter="fade">
                                      <p:cBhvr>
                                        <p:cTn id="65" dur="500"/>
                                        <p:tgtEl>
                                          <p:spTgt spid="8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animEffect transition="in" filter="fade">
                                      <p:cBhvr>
                                        <p:cTn id="71" dur="500"/>
                                        <p:tgtEl>
                                          <p:spTgt spid="86"/>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 calcmode="lin" valueType="num">
                                      <p:cBhvr>
                                        <p:cTn id="75" dur="500" fill="hold"/>
                                        <p:tgtEl>
                                          <p:spTgt spid="87"/>
                                        </p:tgtEl>
                                        <p:attrNameLst>
                                          <p:attrName>ppt_w</p:attrName>
                                        </p:attrNameLst>
                                      </p:cBhvr>
                                      <p:tavLst>
                                        <p:tav tm="0">
                                          <p:val>
                                            <p:fltVal val="0"/>
                                          </p:val>
                                        </p:tav>
                                        <p:tav tm="100000">
                                          <p:val>
                                            <p:strVal val="#ppt_w"/>
                                          </p:val>
                                        </p:tav>
                                      </p:tavLst>
                                    </p:anim>
                                    <p:anim calcmode="lin" valueType="num">
                                      <p:cBhvr>
                                        <p:cTn id="76" dur="500" fill="hold"/>
                                        <p:tgtEl>
                                          <p:spTgt spid="87"/>
                                        </p:tgtEl>
                                        <p:attrNameLst>
                                          <p:attrName>ppt_h</p:attrName>
                                        </p:attrNameLst>
                                      </p:cBhvr>
                                      <p:tavLst>
                                        <p:tav tm="0">
                                          <p:val>
                                            <p:fltVal val="0"/>
                                          </p:val>
                                        </p:tav>
                                        <p:tav tm="100000">
                                          <p:val>
                                            <p:strVal val="#ppt_h"/>
                                          </p:val>
                                        </p:tav>
                                      </p:tavLst>
                                    </p:anim>
                                    <p:animEffect transition="in" filter="fade">
                                      <p:cBhvr>
                                        <p:cTn id="77" dur="500"/>
                                        <p:tgtEl>
                                          <p:spTgt spid="87"/>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 calcmode="lin" valueType="num">
                                      <p:cBhvr>
                                        <p:cTn id="81" dur="500" fill="hold"/>
                                        <p:tgtEl>
                                          <p:spTgt spid="88"/>
                                        </p:tgtEl>
                                        <p:attrNameLst>
                                          <p:attrName>ppt_w</p:attrName>
                                        </p:attrNameLst>
                                      </p:cBhvr>
                                      <p:tavLst>
                                        <p:tav tm="0">
                                          <p:val>
                                            <p:fltVal val="0"/>
                                          </p:val>
                                        </p:tav>
                                        <p:tav tm="100000">
                                          <p:val>
                                            <p:strVal val="#ppt_w"/>
                                          </p:val>
                                        </p:tav>
                                      </p:tavLst>
                                    </p:anim>
                                    <p:anim calcmode="lin" valueType="num">
                                      <p:cBhvr>
                                        <p:cTn id="82" dur="500" fill="hold"/>
                                        <p:tgtEl>
                                          <p:spTgt spid="88"/>
                                        </p:tgtEl>
                                        <p:attrNameLst>
                                          <p:attrName>ppt_h</p:attrName>
                                        </p:attrNameLst>
                                      </p:cBhvr>
                                      <p:tavLst>
                                        <p:tav tm="0">
                                          <p:val>
                                            <p:fltVal val="0"/>
                                          </p:val>
                                        </p:tav>
                                        <p:tav tm="100000">
                                          <p:val>
                                            <p:strVal val="#ppt_h"/>
                                          </p:val>
                                        </p:tav>
                                      </p:tavLst>
                                    </p:anim>
                                    <p:animEffect transition="in" filter="fade">
                                      <p:cBhvr>
                                        <p:cTn id="83" dur="500"/>
                                        <p:tgtEl>
                                          <p:spTgt spid="8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90"/>
                                        </p:tgtEl>
                                        <p:attrNameLst>
                                          <p:attrName>style.visibility</p:attrName>
                                        </p:attrNameLst>
                                      </p:cBhvr>
                                      <p:to>
                                        <p:strVal val="visible"/>
                                      </p:to>
                                    </p:set>
                                    <p:anim calcmode="lin" valueType="num">
                                      <p:cBhvr>
                                        <p:cTn id="87" dur="500" fill="hold"/>
                                        <p:tgtEl>
                                          <p:spTgt spid="90"/>
                                        </p:tgtEl>
                                        <p:attrNameLst>
                                          <p:attrName>ppt_w</p:attrName>
                                        </p:attrNameLst>
                                      </p:cBhvr>
                                      <p:tavLst>
                                        <p:tav tm="0">
                                          <p:val>
                                            <p:fltVal val="0"/>
                                          </p:val>
                                        </p:tav>
                                        <p:tav tm="100000">
                                          <p:val>
                                            <p:strVal val="#ppt_w"/>
                                          </p:val>
                                        </p:tav>
                                      </p:tavLst>
                                    </p:anim>
                                    <p:anim calcmode="lin" valueType="num">
                                      <p:cBhvr>
                                        <p:cTn id="88" dur="500" fill="hold"/>
                                        <p:tgtEl>
                                          <p:spTgt spid="90"/>
                                        </p:tgtEl>
                                        <p:attrNameLst>
                                          <p:attrName>ppt_h</p:attrName>
                                        </p:attrNameLst>
                                      </p:cBhvr>
                                      <p:tavLst>
                                        <p:tav tm="0">
                                          <p:val>
                                            <p:fltVal val="0"/>
                                          </p:val>
                                        </p:tav>
                                        <p:tav tm="100000">
                                          <p:val>
                                            <p:strVal val="#ppt_h"/>
                                          </p:val>
                                        </p:tav>
                                      </p:tavLst>
                                    </p:anim>
                                    <p:animEffect transition="in" filter="fade">
                                      <p:cBhvr>
                                        <p:cTn id="89" dur="500"/>
                                        <p:tgtEl>
                                          <p:spTgt spid="9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 calcmode="lin" valueType="num">
                                      <p:cBhvr>
                                        <p:cTn id="93" dur="500" fill="hold"/>
                                        <p:tgtEl>
                                          <p:spTgt spid="92"/>
                                        </p:tgtEl>
                                        <p:attrNameLst>
                                          <p:attrName>ppt_w</p:attrName>
                                        </p:attrNameLst>
                                      </p:cBhvr>
                                      <p:tavLst>
                                        <p:tav tm="0">
                                          <p:val>
                                            <p:fltVal val="0"/>
                                          </p:val>
                                        </p:tav>
                                        <p:tav tm="100000">
                                          <p:val>
                                            <p:strVal val="#ppt_w"/>
                                          </p:val>
                                        </p:tav>
                                      </p:tavLst>
                                    </p:anim>
                                    <p:anim calcmode="lin" valueType="num">
                                      <p:cBhvr>
                                        <p:cTn id="94" dur="500" fill="hold"/>
                                        <p:tgtEl>
                                          <p:spTgt spid="92"/>
                                        </p:tgtEl>
                                        <p:attrNameLst>
                                          <p:attrName>ppt_h</p:attrName>
                                        </p:attrNameLst>
                                      </p:cBhvr>
                                      <p:tavLst>
                                        <p:tav tm="0">
                                          <p:val>
                                            <p:fltVal val="0"/>
                                          </p:val>
                                        </p:tav>
                                        <p:tav tm="100000">
                                          <p:val>
                                            <p:strVal val="#ppt_h"/>
                                          </p:val>
                                        </p:tav>
                                      </p:tavLst>
                                    </p:anim>
                                    <p:animEffect transition="in" filter="fade">
                                      <p:cBhvr>
                                        <p:cTn id="95" dur="500"/>
                                        <p:tgtEl>
                                          <p:spTgt spid="92"/>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108"/>
                                        </p:tgtEl>
                                        <p:attrNameLst>
                                          <p:attrName>style.visibility</p:attrName>
                                        </p:attrNameLst>
                                      </p:cBhvr>
                                      <p:to>
                                        <p:strVal val="visible"/>
                                      </p:to>
                                    </p:set>
                                    <p:anim calcmode="lin" valueType="num">
                                      <p:cBhvr>
                                        <p:cTn id="99" dur="500" fill="hold"/>
                                        <p:tgtEl>
                                          <p:spTgt spid="108"/>
                                        </p:tgtEl>
                                        <p:attrNameLst>
                                          <p:attrName>ppt_w</p:attrName>
                                        </p:attrNameLst>
                                      </p:cBhvr>
                                      <p:tavLst>
                                        <p:tav tm="0">
                                          <p:val>
                                            <p:fltVal val="0"/>
                                          </p:val>
                                        </p:tav>
                                        <p:tav tm="100000">
                                          <p:val>
                                            <p:strVal val="#ppt_w"/>
                                          </p:val>
                                        </p:tav>
                                      </p:tavLst>
                                    </p:anim>
                                    <p:anim calcmode="lin" valueType="num">
                                      <p:cBhvr>
                                        <p:cTn id="100" dur="500" fill="hold"/>
                                        <p:tgtEl>
                                          <p:spTgt spid="108"/>
                                        </p:tgtEl>
                                        <p:attrNameLst>
                                          <p:attrName>ppt_h</p:attrName>
                                        </p:attrNameLst>
                                      </p:cBhvr>
                                      <p:tavLst>
                                        <p:tav tm="0">
                                          <p:val>
                                            <p:fltVal val="0"/>
                                          </p:val>
                                        </p:tav>
                                        <p:tav tm="100000">
                                          <p:val>
                                            <p:strVal val="#ppt_h"/>
                                          </p:val>
                                        </p:tav>
                                      </p:tavLst>
                                    </p:anim>
                                    <p:animEffect transition="in" filter="fade">
                                      <p:cBhvr>
                                        <p:cTn id="101" dur="500"/>
                                        <p:tgtEl>
                                          <p:spTgt spid="108"/>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9"/>
                                        </p:tgtEl>
                                        <p:attrNameLst>
                                          <p:attrName>style.visibility</p:attrName>
                                        </p:attrNameLst>
                                      </p:cBhvr>
                                      <p:to>
                                        <p:strVal val="visible"/>
                                      </p:to>
                                    </p:set>
                                    <p:anim calcmode="lin" valueType="num">
                                      <p:cBhvr>
                                        <p:cTn id="105" dur="500" fill="hold"/>
                                        <p:tgtEl>
                                          <p:spTgt spid="109"/>
                                        </p:tgtEl>
                                        <p:attrNameLst>
                                          <p:attrName>ppt_w</p:attrName>
                                        </p:attrNameLst>
                                      </p:cBhvr>
                                      <p:tavLst>
                                        <p:tav tm="0">
                                          <p:val>
                                            <p:fltVal val="0"/>
                                          </p:val>
                                        </p:tav>
                                        <p:tav tm="100000">
                                          <p:val>
                                            <p:strVal val="#ppt_w"/>
                                          </p:val>
                                        </p:tav>
                                      </p:tavLst>
                                    </p:anim>
                                    <p:anim calcmode="lin" valueType="num">
                                      <p:cBhvr>
                                        <p:cTn id="106" dur="500" fill="hold"/>
                                        <p:tgtEl>
                                          <p:spTgt spid="109"/>
                                        </p:tgtEl>
                                        <p:attrNameLst>
                                          <p:attrName>ppt_h</p:attrName>
                                        </p:attrNameLst>
                                      </p:cBhvr>
                                      <p:tavLst>
                                        <p:tav tm="0">
                                          <p:val>
                                            <p:fltVal val="0"/>
                                          </p:val>
                                        </p:tav>
                                        <p:tav tm="100000">
                                          <p:val>
                                            <p:strVal val="#ppt_h"/>
                                          </p:val>
                                        </p:tav>
                                      </p:tavLst>
                                    </p:anim>
                                    <p:animEffect transition="in" filter="fade">
                                      <p:cBhvr>
                                        <p:cTn id="10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40" grpId="0"/>
      <p:bldP spid="41" grpId="0"/>
      <p:bldP spid="42" grpId="0"/>
      <p:bldP spid="43" grpId="0"/>
      <p:bldP spid="44" grpId="0"/>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3411488"/>
            <a:ext cx="629031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掌握正等轴侧图的绘图方法与步骤。</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继续练习图线绘图。</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会使用绘图仪器和工具</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通过练习绘制图样，严格执行建筑制图标准的规定和建筑技术要求，</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做到技术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上精益求精，工程质量上严格把关。</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smtClean="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3930" y="2766150"/>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绘制图样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任务主题</a:t>
            </a:r>
          </a:p>
        </p:txBody>
      </p:sp>
      <p:grpSp>
        <p:nvGrpSpPr>
          <p:cNvPr id="9" name="组合 8"/>
          <p:cNvGrpSpPr/>
          <p:nvPr>
            <p:custDataLst>
              <p:tags r:id="rId5"/>
            </p:custDataLst>
          </p:nvPr>
        </p:nvGrpSpPr>
        <p:grpSpPr>
          <a:xfrm>
            <a:off x="988060" y="1550035"/>
            <a:ext cx="5685790" cy="3758565"/>
            <a:chOff x="7717" y="4423"/>
            <a:chExt cx="8888" cy="5919"/>
          </a:xfrm>
        </p:grpSpPr>
        <p:grpSp>
          <p:nvGrpSpPr>
            <p:cNvPr id="31" name="组合 30"/>
            <p:cNvGrpSpPr/>
            <p:nvPr/>
          </p:nvGrpSpPr>
          <p:grpSpPr>
            <a:xfrm>
              <a:off x="7717" y="4423"/>
              <a:ext cx="8888" cy="5919"/>
              <a:chOff x="4467232" y="3408332"/>
              <a:chExt cx="5369565" cy="3757524"/>
            </a:xfrm>
          </p:grpSpPr>
          <p:sp>
            <p:nvSpPr>
              <p:cNvPr id="32" name="矩形 31"/>
              <p:cNvSpPr/>
              <p:nvPr>
                <p:custDataLst>
                  <p:tags r:id="rId7"/>
                </p:custDataLst>
              </p:nvPr>
            </p:nvSpPr>
            <p:spPr>
              <a:xfrm>
                <a:off x="4467232" y="3408332"/>
                <a:ext cx="5369565" cy="375752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027" y="5638"/>
              <a:ext cx="8270" cy="3489"/>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1. 正等轴测图的绘制</a:t>
              </a:r>
            </a:p>
            <a:p>
              <a:pPr algn="just" fontAlgn="auto">
                <a:lnSpc>
                  <a:spcPct val="150000"/>
                </a:lnSpc>
              </a:pPr>
              <a:r>
                <a:rPr lang="zh-CN" altLang="en-US" sz="1600" dirty="0">
                  <a:latin typeface="Arial" panose="020B0604020202020204" pitchFamily="34" charset="0"/>
                  <a:sym typeface="+mn-ea"/>
                </a:rPr>
                <a:t>如图 1-5-4 所示，已知正六棱柱的两视图，用坐标法画其正等轴测图。</a:t>
              </a:r>
            </a:p>
            <a:p>
              <a:pPr algn="just" fontAlgn="auto">
                <a:lnSpc>
                  <a:spcPct val="150000"/>
                </a:lnSpc>
              </a:pPr>
              <a:r>
                <a:rPr lang="zh-CN" altLang="en-US" sz="1600" dirty="0">
                  <a:latin typeface="Arial" panose="020B0604020202020204" pitchFamily="34" charset="0"/>
                  <a:sym typeface="+mn-ea"/>
                </a:rPr>
                <a:t>正六棱柱的顶面和底面均为水平的正六边形。在轴测图中，顶面可见，底面不可见，宜从顶面开始，各顶点可用坐标法确定。</a:t>
              </a:r>
            </a:p>
          </p:txBody>
        </p:sp>
      </p:grpSp>
      <p:pic>
        <p:nvPicPr>
          <p:cNvPr id="2" name="图片 1"/>
          <p:cNvPicPr>
            <a:picLocks noChangeAspect="1"/>
          </p:cNvPicPr>
          <p:nvPr/>
        </p:nvPicPr>
        <p:blipFill>
          <a:blip r:embed="rId12"/>
          <a:stretch>
            <a:fillRect/>
          </a:stretch>
        </p:blipFill>
        <p:spPr>
          <a:xfrm>
            <a:off x="7747000" y="1113155"/>
            <a:ext cx="3086100" cy="42672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任务主题</a:t>
            </a:r>
          </a:p>
        </p:txBody>
      </p:sp>
      <p:grpSp>
        <p:nvGrpSpPr>
          <p:cNvPr id="9" name="组合 8"/>
          <p:cNvGrpSpPr/>
          <p:nvPr>
            <p:custDataLst>
              <p:tags r:id="rId5"/>
            </p:custDataLst>
          </p:nvPr>
        </p:nvGrpSpPr>
        <p:grpSpPr>
          <a:xfrm>
            <a:off x="988060" y="1550035"/>
            <a:ext cx="5685790" cy="3758565"/>
            <a:chOff x="7717" y="4423"/>
            <a:chExt cx="8888" cy="5919"/>
          </a:xfrm>
        </p:grpSpPr>
        <p:grpSp>
          <p:nvGrpSpPr>
            <p:cNvPr id="31" name="组合 30"/>
            <p:cNvGrpSpPr/>
            <p:nvPr/>
          </p:nvGrpSpPr>
          <p:grpSpPr>
            <a:xfrm>
              <a:off x="7717" y="4423"/>
              <a:ext cx="8888" cy="5919"/>
              <a:chOff x="4467232" y="3408332"/>
              <a:chExt cx="5369565" cy="3757524"/>
            </a:xfrm>
          </p:grpSpPr>
          <p:sp>
            <p:nvSpPr>
              <p:cNvPr id="32" name="矩形 31"/>
              <p:cNvSpPr/>
              <p:nvPr>
                <p:custDataLst>
                  <p:tags r:id="rId7"/>
                </p:custDataLst>
              </p:nvPr>
            </p:nvSpPr>
            <p:spPr>
              <a:xfrm>
                <a:off x="4467232" y="3408332"/>
                <a:ext cx="5369565" cy="375752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027" y="5638"/>
              <a:ext cx="8270" cy="4071"/>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2. 用切割法画出其正等测图</a:t>
              </a:r>
            </a:p>
            <a:p>
              <a:pPr algn="just" fontAlgn="auto">
                <a:lnSpc>
                  <a:spcPct val="150000"/>
                </a:lnSpc>
              </a:pPr>
              <a:r>
                <a:rPr lang="zh-CN" altLang="en-US" sz="1600" dirty="0">
                  <a:latin typeface="Arial" panose="020B0604020202020204" pitchFamily="34" charset="0"/>
                  <a:sym typeface="+mn-ea"/>
                </a:rPr>
                <a:t>如图 1-5-5 所示，已知某形体的正投影图，用切割法画出其正等测图。</a:t>
              </a:r>
            </a:p>
            <a:p>
              <a:pPr algn="just" fontAlgn="auto">
                <a:lnSpc>
                  <a:spcPct val="150000"/>
                </a:lnSpc>
              </a:pPr>
              <a:r>
                <a:rPr lang="zh-CN" altLang="en-US" sz="1600" dirty="0">
                  <a:latin typeface="Arial" panose="020B0604020202020204" pitchFamily="34" charset="0"/>
                  <a:sym typeface="+mn-ea"/>
                </a:rPr>
                <a:t>该形体可以理解为一长方体通过几次切割后形成的建筑形体，因此在作其轴测图时，可先做出一个完整长方体的正等测图，然后根据该形体的构造依次进行切割，最终得到形体的正等测图。</a:t>
              </a:r>
            </a:p>
          </p:txBody>
        </p:sp>
      </p:grpSp>
      <p:pic>
        <p:nvPicPr>
          <p:cNvPr id="4" name="图片 3"/>
          <p:cNvPicPr>
            <a:picLocks noChangeAspect="1"/>
          </p:cNvPicPr>
          <p:nvPr/>
        </p:nvPicPr>
        <p:blipFill>
          <a:blip r:embed="rId12"/>
          <a:stretch>
            <a:fillRect/>
          </a:stretch>
        </p:blipFill>
        <p:spPr>
          <a:xfrm>
            <a:off x="7258050" y="1412875"/>
            <a:ext cx="4086225" cy="38957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023610" y="222758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335780" y="222758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023610" y="391350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335780" y="391350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6805295" y="470852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4798060" y="270383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4812030" y="471932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6801485" y="267589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176135" y="233807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176135" y="510032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670935" y="233807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670935" y="510032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213725" y="2227580"/>
            <a:ext cx="319595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nSpc>
                <a:spcPct val="130000"/>
              </a:lnSpc>
              <a:spcAft>
                <a:spcPts val="0"/>
              </a:spcAft>
            </a:pPr>
            <a:r>
              <a:rPr lang="zh-CN" altLang="en-US" sz="1400" b="1" dirty="0">
                <a:solidFill>
                  <a:srgbClr val="FFFFFF">
                    <a:lumMod val="50000"/>
                  </a:srgbClr>
                </a:solidFill>
              </a:rPr>
              <a:t>【步骤 2】</a:t>
            </a:r>
            <a:r>
              <a:rPr lang="zh-CN" altLang="en-US" sz="1400" dirty="0">
                <a:solidFill>
                  <a:srgbClr val="FFFFFF">
                    <a:lumMod val="50000"/>
                  </a:srgbClr>
                </a:solidFill>
              </a:rPr>
              <a:t>作轴测图，然后按坐标分别作出顶面各点 1、2、3、4、5、6 的轴测投影，依次连接起来，即得顶面的轴测图，如图 1-5-6（b）所示。</a:t>
            </a:r>
          </a:p>
        </p:txBody>
      </p:sp>
      <p:sp>
        <p:nvSpPr>
          <p:cNvPr id="41" name="Rectangle 24"/>
          <p:cNvSpPr>
            <a:spLocks noChangeArrowheads="1"/>
          </p:cNvSpPr>
          <p:nvPr/>
        </p:nvSpPr>
        <p:spPr bwMode="auto">
          <a:xfrm>
            <a:off x="8230235" y="4338320"/>
            <a:ext cx="3178810"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nSpc>
                <a:spcPct val="130000"/>
              </a:lnSpc>
              <a:spcAft>
                <a:spcPts val="0"/>
              </a:spcAft>
            </a:pPr>
            <a:r>
              <a:rPr lang="zh-CN" altLang="en-US" sz="1400" b="1" dirty="0">
                <a:solidFill>
                  <a:srgbClr val="FFFFFF">
                    <a:lumMod val="50000"/>
                  </a:srgbClr>
                </a:solidFill>
              </a:rPr>
              <a:t>【步骤 4】</a:t>
            </a:r>
            <a:r>
              <a:rPr lang="zh-CN" altLang="en-US" sz="1400" dirty="0">
                <a:solidFill>
                  <a:srgbClr val="FFFFFF">
                    <a:lumMod val="50000"/>
                  </a:srgbClr>
                </a:solidFill>
              </a:rPr>
              <a:t>依次连接各棱端点，得底面的轴测图，擦去不可见的作图线，把图线描深，即完成了正六棱柱的正等轴测图，如图 1-5-6（d）所示。</a:t>
            </a:r>
          </a:p>
        </p:txBody>
      </p:sp>
      <p:sp>
        <p:nvSpPr>
          <p:cNvPr id="45" name="淘宝店chenying0907 44"/>
          <p:cNvSpPr/>
          <p:nvPr/>
        </p:nvSpPr>
        <p:spPr>
          <a:xfrm>
            <a:off x="807085" y="2227580"/>
            <a:ext cx="278066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spcAft>
                <a:spcPts val="0"/>
              </a:spcAft>
            </a:pPr>
            <a:r>
              <a:rPr lang="zh-CN" altLang="en-US" sz="1400" b="1" dirty="0">
                <a:solidFill>
                  <a:srgbClr val="FFFFFF">
                    <a:lumMod val="50000"/>
                  </a:srgbClr>
                </a:solidFill>
                <a:sym typeface="+mn-ea"/>
              </a:rPr>
              <a:t>【步骤 1】</a:t>
            </a:r>
            <a:r>
              <a:rPr lang="zh-CN" altLang="en-US" sz="1400" dirty="0">
                <a:solidFill>
                  <a:srgbClr val="FFFFFF">
                    <a:lumMod val="50000"/>
                  </a:srgbClr>
                </a:solidFill>
                <a:sym typeface="+mn-ea"/>
              </a:rPr>
              <a:t>在视图上确定坐标原点和坐标轴，如图 1-5-6（a）所示。</a:t>
            </a:r>
          </a:p>
        </p:txBody>
      </p:sp>
      <p:sp>
        <p:nvSpPr>
          <p:cNvPr id="46" name="Rectangle 24"/>
          <p:cNvSpPr>
            <a:spLocks noChangeArrowheads="1"/>
          </p:cNvSpPr>
          <p:nvPr/>
        </p:nvSpPr>
        <p:spPr bwMode="auto">
          <a:xfrm>
            <a:off x="391160" y="4618355"/>
            <a:ext cx="316420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lnSpc>
                <a:spcPct val="130000"/>
              </a:lnSpc>
              <a:spcAft>
                <a:spcPts val="0"/>
              </a:spcAft>
            </a:pPr>
            <a:r>
              <a:rPr lang="zh-CN" altLang="en-US" sz="1400" b="1" dirty="0">
                <a:solidFill>
                  <a:srgbClr val="FFFFFF">
                    <a:lumMod val="50000"/>
                  </a:srgbClr>
                </a:solidFill>
              </a:rPr>
              <a:t>【步骤 3】</a:t>
            </a:r>
            <a:r>
              <a:rPr lang="zh-CN" altLang="en-US" sz="1400" dirty="0">
                <a:solidFill>
                  <a:srgbClr val="FFFFFF">
                    <a:lumMod val="50000"/>
                  </a:srgbClr>
                </a:solidFill>
              </a:rPr>
              <a:t>过顶面各点分别作</a:t>
            </a:r>
            <a:r>
              <a:rPr lang="zh-CN" altLang="en-US" sz="1400" i="1" dirty="0">
                <a:solidFill>
                  <a:srgbClr val="FFFFFF">
                    <a:lumMod val="50000"/>
                  </a:srgbClr>
                </a:solidFill>
              </a:rPr>
              <a:t> OZ </a:t>
            </a:r>
            <a:r>
              <a:rPr lang="zh-CN" altLang="en-US" sz="1400" dirty="0">
                <a:solidFill>
                  <a:srgbClr val="FFFFFF">
                    <a:lumMod val="50000"/>
                  </a:srgbClr>
                </a:solidFill>
              </a:rPr>
              <a:t>轴的平行线，并向下量取棱柱高度，得各棱的轴测投影，如图 1-5-6（c）所示。</a:t>
            </a:r>
          </a:p>
        </p:txBody>
      </p:sp>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1. 正等轴测图的绘制</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1. 正等轴测图的绘制</a:t>
            </a:r>
          </a:p>
        </p:txBody>
      </p:sp>
      <p:pic>
        <p:nvPicPr>
          <p:cNvPr id="6" name="图片 5"/>
          <p:cNvPicPr>
            <a:picLocks noChangeAspect="1"/>
          </p:cNvPicPr>
          <p:nvPr/>
        </p:nvPicPr>
        <p:blipFill>
          <a:blip r:embed="rId2"/>
          <a:stretch>
            <a:fillRect/>
          </a:stretch>
        </p:blipFill>
        <p:spPr>
          <a:xfrm>
            <a:off x="2926715" y="1081405"/>
            <a:ext cx="6338525" cy="5616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96723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20" name="Freeform 8"/>
          <p:cNvSpPr/>
          <p:nvPr/>
        </p:nvSpPr>
        <p:spPr bwMode="auto">
          <a:xfrm>
            <a:off x="1778635" y="3058160"/>
            <a:ext cx="638175" cy="733425"/>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1" name="Oval 9"/>
          <p:cNvSpPr>
            <a:spLocks noChangeArrowheads="1"/>
          </p:cNvSpPr>
          <p:nvPr/>
        </p:nvSpPr>
        <p:spPr bwMode="auto">
          <a:xfrm>
            <a:off x="2282825"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23" name="Freeform 11"/>
          <p:cNvSpPr/>
          <p:nvPr/>
        </p:nvSpPr>
        <p:spPr bwMode="auto">
          <a:xfrm>
            <a:off x="9725660" y="4166235"/>
            <a:ext cx="638175" cy="733425"/>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5" name="Freeform 13"/>
          <p:cNvSpPr>
            <a:spLocks noEditPoints="1"/>
          </p:cNvSpPr>
          <p:nvPr/>
        </p:nvSpPr>
        <p:spPr bwMode="auto">
          <a:xfrm>
            <a:off x="360045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6" name="Oval 14"/>
          <p:cNvSpPr>
            <a:spLocks noChangeArrowheads="1"/>
          </p:cNvSpPr>
          <p:nvPr/>
        </p:nvSpPr>
        <p:spPr bwMode="auto">
          <a:xfrm>
            <a:off x="3916045" y="3497580"/>
            <a:ext cx="955675" cy="962025"/>
          </a:xfrm>
          <a:prstGeom prst="ellipse">
            <a:avLst/>
          </a:prstGeom>
          <a:solidFill>
            <a:schemeClr val="accent2"/>
          </a:solidFill>
          <a:ln>
            <a:noFill/>
          </a:ln>
        </p:spPr>
        <p:txBody>
          <a:bodyPr vert="horz" wrap="square" lIns="91439" tIns="45720" rIns="91439" bIns="45720" numCol="1" anchor="t" anchorCtr="0" compatLnSpc="1"/>
          <a:lstStyle/>
          <a:p>
            <a:endParaRPr lang="zh-CN" altLang="en-US" sz="1800"/>
          </a:p>
        </p:txBody>
      </p:sp>
      <p:sp>
        <p:nvSpPr>
          <p:cNvPr id="27" name="Freeform 15"/>
          <p:cNvSpPr>
            <a:spLocks noEditPoints="1"/>
          </p:cNvSpPr>
          <p:nvPr/>
        </p:nvSpPr>
        <p:spPr bwMode="auto">
          <a:xfrm>
            <a:off x="523367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28" name="Oval 16"/>
          <p:cNvSpPr>
            <a:spLocks noChangeArrowheads="1"/>
          </p:cNvSpPr>
          <p:nvPr/>
        </p:nvSpPr>
        <p:spPr bwMode="auto">
          <a:xfrm>
            <a:off x="5548630" y="3497580"/>
            <a:ext cx="955675" cy="962025"/>
          </a:xfrm>
          <a:prstGeom prst="ellipse">
            <a:avLst/>
          </a:prstGeom>
          <a:solidFill>
            <a:schemeClr val="accent3"/>
          </a:solidFill>
          <a:ln>
            <a:noFill/>
          </a:ln>
        </p:spPr>
        <p:txBody>
          <a:bodyPr vert="horz" wrap="square" lIns="91439" tIns="45720" rIns="91439" bIns="45720" numCol="1" anchor="t" anchorCtr="0" compatLnSpc="1"/>
          <a:lstStyle/>
          <a:p>
            <a:endParaRPr lang="zh-CN" altLang="en-US" sz="1800"/>
          </a:p>
        </p:txBody>
      </p:sp>
      <p:sp>
        <p:nvSpPr>
          <p:cNvPr id="29" name="Freeform 17"/>
          <p:cNvSpPr>
            <a:spLocks noEditPoints="1"/>
          </p:cNvSpPr>
          <p:nvPr/>
        </p:nvSpPr>
        <p:spPr bwMode="auto">
          <a:xfrm>
            <a:off x="686689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0" name="Oval 18"/>
          <p:cNvSpPr>
            <a:spLocks noChangeArrowheads="1"/>
          </p:cNvSpPr>
          <p:nvPr/>
        </p:nvSpPr>
        <p:spPr bwMode="auto">
          <a:xfrm>
            <a:off x="7181850" y="3497580"/>
            <a:ext cx="955675" cy="962025"/>
          </a:xfrm>
          <a:prstGeom prst="ellipse">
            <a:avLst/>
          </a:prstGeom>
          <a:solidFill>
            <a:schemeClr val="accent4"/>
          </a:solidFill>
          <a:ln>
            <a:noFill/>
          </a:ln>
        </p:spPr>
        <p:txBody>
          <a:bodyPr vert="horz" wrap="square" lIns="91439" tIns="45720" rIns="91439" bIns="45720" numCol="1" anchor="t" anchorCtr="0" compatLnSpc="1"/>
          <a:lstStyle/>
          <a:p>
            <a:endParaRPr lang="zh-CN" altLang="en-US" sz="1800"/>
          </a:p>
        </p:txBody>
      </p:sp>
      <p:sp>
        <p:nvSpPr>
          <p:cNvPr id="31" name="Freeform 19"/>
          <p:cNvSpPr>
            <a:spLocks noEditPoints="1"/>
          </p:cNvSpPr>
          <p:nvPr/>
        </p:nvSpPr>
        <p:spPr bwMode="auto">
          <a:xfrm>
            <a:off x="8500110" y="3180715"/>
            <a:ext cx="1585595" cy="1596390"/>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32" name="Oval 20"/>
          <p:cNvSpPr>
            <a:spLocks noChangeArrowheads="1"/>
          </p:cNvSpPr>
          <p:nvPr/>
        </p:nvSpPr>
        <p:spPr bwMode="auto">
          <a:xfrm>
            <a:off x="8815070" y="3497580"/>
            <a:ext cx="955675" cy="962025"/>
          </a:xfrm>
          <a:prstGeom prst="ellipse">
            <a:avLst/>
          </a:prstGeom>
          <a:solidFill>
            <a:schemeClr val="accent1"/>
          </a:solidFill>
          <a:ln>
            <a:noFill/>
          </a:ln>
        </p:spPr>
        <p:txBody>
          <a:bodyPr vert="horz" wrap="square" lIns="91439" tIns="45720" rIns="91439" bIns="45720" numCol="1" anchor="t" anchorCtr="0" compatLnSpc="1"/>
          <a:lstStyle/>
          <a:p>
            <a:endParaRPr lang="zh-CN" altLang="en-US" sz="1800"/>
          </a:p>
        </p:txBody>
      </p:sp>
      <p:sp>
        <p:nvSpPr>
          <p:cNvPr id="34" name="Freeform 22"/>
          <p:cNvSpPr>
            <a:spLocks noEditPoints="1"/>
          </p:cNvSpPr>
          <p:nvPr/>
        </p:nvSpPr>
        <p:spPr bwMode="auto">
          <a:xfrm>
            <a:off x="2566035" y="3791585"/>
            <a:ext cx="387985" cy="37465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5" name="Freeform 23"/>
          <p:cNvSpPr>
            <a:spLocks noEditPoints="1"/>
          </p:cNvSpPr>
          <p:nvPr/>
        </p:nvSpPr>
        <p:spPr bwMode="auto">
          <a:xfrm>
            <a:off x="9130030" y="3787775"/>
            <a:ext cx="319405" cy="382270"/>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6" name="Freeform 24"/>
          <p:cNvSpPr>
            <a:spLocks noEditPoints="1"/>
          </p:cNvSpPr>
          <p:nvPr/>
        </p:nvSpPr>
        <p:spPr bwMode="auto">
          <a:xfrm>
            <a:off x="4199255" y="3795395"/>
            <a:ext cx="387985" cy="36639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7" name="Freeform 25"/>
          <p:cNvSpPr>
            <a:spLocks noEditPoints="1"/>
          </p:cNvSpPr>
          <p:nvPr/>
        </p:nvSpPr>
        <p:spPr bwMode="auto">
          <a:xfrm>
            <a:off x="5832475" y="3783330"/>
            <a:ext cx="387985" cy="390525"/>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8" name="Freeform 26"/>
          <p:cNvSpPr>
            <a:spLocks noEditPoints="1"/>
          </p:cNvSpPr>
          <p:nvPr/>
        </p:nvSpPr>
        <p:spPr bwMode="auto">
          <a:xfrm>
            <a:off x="7449820" y="3768090"/>
            <a:ext cx="419735" cy="4216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9" tIns="45720" rIns="91439" bIns="45720" numCol="1" anchor="t" anchorCtr="0" compatLnSpc="1"/>
          <a:lstStyle/>
          <a:p>
            <a:endParaRPr lang="zh-CN" altLang="en-US" sz="1800"/>
          </a:p>
        </p:txBody>
      </p:sp>
      <p:sp>
        <p:nvSpPr>
          <p:cNvPr id="39" name="Rectangle 24"/>
          <p:cNvSpPr>
            <a:spLocks noChangeArrowheads="1"/>
          </p:cNvSpPr>
          <p:nvPr/>
        </p:nvSpPr>
        <p:spPr bwMode="auto">
          <a:xfrm>
            <a:off x="1321435" y="5391150"/>
            <a:ext cx="2484000" cy="136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【步骤 1】</a:t>
            </a:r>
          </a:p>
          <a:p>
            <a:pPr algn="ctr">
              <a:lnSpc>
                <a:spcPct val="120000"/>
              </a:lnSpc>
              <a:spcBef>
                <a:spcPts val="3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根据形体的构造特点，复原该形体为一个完整的长方体，然后选定坐标原点和坐标轴，如图1-5-7（a）所示。</a:t>
            </a:r>
          </a:p>
        </p:txBody>
      </p:sp>
      <p:cxnSp>
        <p:nvCxnSpPr>
          <p:cNvPr id="44" name="直接连接符 43"/>
          <p:cNvCxnSpPr/>
          <p:nvPr/>
        </p:nvCxnSpPr>
        <p:spPr>
          <a:xfrm flipV="1">
            <a:off x="276034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4784090" y="5391150"/>
            <a:ext cx="24840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【步骤3】</a:t>
            </a:r>
          </a:p>
          <a:p>
            <a:pPr algn="ctr">
              <a:lnSpc>
                <a:spcPct val="120000"/>
              </a:lnSpc>
              <a:spcBef>
                <a:spcPts val="3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在长方体上切割掉一个较小的长方体，形成一个</a:t>
            </a:r>
            <a:r>
              <a:rPr lang="zh-CN" altLang="en-US" sz="1400" i="1" dirty="0">
                <a:solidFill>
                  <a:schemeClr val="bg1">
                    <a:lumMod val="50000"/>
                  </a:schemeClr>
                </a:solidFill>
                <a:latin typeface="微软雅黑" panose="020B0503020204020204" pitchFamily="34" charset="-122"/>
                <a:ea typeface="微软雅黑" panose="020B0503020204020204" pitchFamily="34" charset="-122"/>
              </a:rPr>
              <a:t>L</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 形形体的正等测图，如图1-5-7（c）所示。</a:t>
            </a:r>
          </a:p>
        </p:txBody>
      </p:sp>
      <p:cxnSp>
        <p:nvCxnSpPr>
          <p:cNvPr id="46" name="直接连接符 45"/>
          <p:cNvCxnSpPr/>
          <p:nvPr/>
        </p:nvCxnSpPr>
        <p:spPr>
          <a:xfrm flipV="1">
            <a:off x="602678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8067675" y="5391150"/>
            <a:ext cx="24840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【步骤5】</a:t>
            </a:r>
          </a:p>
          <a:p>
            <a:pPr algn="ctr">
              <a:lnSpc>
                <a:spcPct val="120000"/>
              </a:lnSpc>
              <a:spcBef>
                <a:spcPts val="3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擦去不可见的作图线，把图线描深，即完成该形体的正等测图，如图1-5-7（f）所示。</a:t>
            </a:r>
          </a:p>
        </p:txBody>
      </p:sp>
      <p:cxnSp>
        <p:nvCxnSpPr>
          <p:cNvPr id="48" name="直接连接符 47"/>
          <p:cNvCxnSpPr/>
          <p:nvPr/>
        </p:nvCxnSpPr>
        <p:spPr>
          <a:xfrm flipV="1">
            <a:off x="9309735" y="477393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4393565"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3152140" y="1730375"/>
            <a:ext cx="2484000" cy="84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【步骤 2】</a:t>
            </a:r>
          </a:p>
          <a:p>
            <a:pPr algn="ctr">
              <a:lnSpc>
                <a:spcPct val="120000"/>
              </a:lnSpc>
              <a:spcBef>
                <a:spcPts val="300"/>
              </a:spcBef>
              <a:spcAft>
                <a:spcPts val="0"/>
              </a:spcAft>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画出正等测坐标轴，做出完整长方体的正等测图，如图 1-5-7（b）所示。</a:t>
            </a:r>
          </a:p>
        </p:txBody>
      </p:sp>
      <p:cxnSp>
        <p:nvCxnSpPr>
          <p:cNvPr id="51" name="直接连接符 50"/>
          <p:cNvCxnSpPr/>
          <p:nvPr/>
        </p:nvCxnSpPr>
        <p:spPr>
          <a:xfrm flipV="1">
            <a:off x="7642860" y="2636520"/>
            <a:ext cx="0" cy="541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6400800" y="955040"/>
            <a:ext cx="2484000" cy="162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ctr">
              <a:lnSpc>
                <a:spcPct val="120000"/>
              </a:lnSpc>
              <a:spcBef>
                <a:spcPts val="300"/>
              </a:spcBef>
              <a:spcAft>
                <a:spcPts val="0"/>
              </a:spcAft>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【步骤4】</a:t>
            </a:r>
          </a:p>
          <a:p>
            <a:pPr algn="ctr">
              <a:lnSpc>
                <a:spcPct val="120000"/>
              </a:lnSpc>
              <a:spcBef>
                <a:spcPts val="300"/>
              </a:spcBef>
              <a:spcAft>
                <a:spcPts val="0"/>
              </a:spcAft>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a:t>
            </a:r>
            <a:r>
              <a:rPr lang="zh-CN" altLang="en-US" sz="1400" i="1" dirty="0">
                <a:solidFill>
                  <a:schemeClr val="bg1">
                    <a:lumMod val="50000"/>
                  </a:schemeClr>
                </a:solidFill>
                <a:latin typeface="微软雅黑" panose="020B0503020204020204" pitchFamily="34" charset="-122"/>
                <a:ea typeface="微软雅黑" panose="020B0503020204020204" pitchFamily="34" charset="-122"/>
              </a:rPr>
              <a:t>L</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 形形体的左侧较高部分在切掉一个三角形，然后再在右侧较低部分中部切掉一个小长方体，即可得到形体的正等测图，如图1-5-7（d、e）所示。</a:t>
            </a:r>
          </a:p>
        </p:txBody>
      </p:sp>
      <p:sp>
        <p:nvSpPr>
          <p:cNvPr id="3" name="文本框 2"/>
          <p:cNvSpPr txBox="1"/>
          <p:nvPr/>
        </p:nvSpPr>
        <p:spPr>
          <a:xfrm>
            <a:off x="1111885" y="389255"/>
            <a:ext cx="539305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用切割法画出其正等测图</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1885" y="389255"/>
            <a:ext cx="539305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用切割法画出其正等测图</a:t>
            </a:r>
          </a:p>
        </p:txBody>
      </p:sp>
      <p:pic>
        <p:nvPicPr>
          <p:cNvPr id="2" name="图片 1"/>
          <p:cNvPicPr>
            <a:picLocks noChangeAspect="1"/>
          </p:cNvPicPr>
          <p:nvPr/>
        </p:nvPicPr>
        <p:blipFill>
          <a:blip r:embed="rId2"/>
          <a:stretch>
            <a:fillRect/>
          </a:stretch>
        </p:blipFill>
        <p:spPr>
          <a:xfrm>
            <a:off x="1780540" y="979805"/>
            <a:ext cx="8171531" cy="5832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2"/>
          <p:cNvSpPr txBox="1"/>
          <p:nvPr/>
        </p:nvSpPr>
        <p:spPr>
          <a:xfrm>
            <a:off x="1634490" y="3148330"/>
            <a:ext cx="4460240" cy="2301875"/>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制图的基本知识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投影的基本知识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形体的投影知识</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2" name="TextBox 52"/>
          <p:cNvSpPr txBox="1"/>
          <p:nvPr/>
        </p:nvSpPr>
        <p:spPr>
          <a:xfrm>
            <a:off x="6094730" y="3148330"/>
            <a:ext cx="4460240"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单元四  剖面图与断面图</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单元五  轴测投影图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91016" y="3422374"/>
            <a:ext cx="629031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掌握斜轴侧图的绘图方法与步骤。</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继续练习图线绘图。</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会使用绘图仪器和工具</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通过练习绘制图样，严格执行建筑制图标准的规定和建筑技术要求，</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做到技术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上精益求精，工程质量上一丝不苟。</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504021"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绘制斜轴测图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9" name="组合 8"/>
          <p:cNvGrpSpPr/>
          <p:nvPr>
            <p:custDataLst>
              <p:tags r:id="rId3"/>
            </p:custDataLst>
          </p:nvPr>
        </p:nvGrpSpPr>
        <p:grpSpPr>
          <a:xfrm>
            <a:off x="988060" y="2392045"/>
            <a:ext cx="4742180" cy="2693035"/>
            <a:chOff x="7717" y="7630"/>
            <a:chExt cx="5899" cy="4241"/>
          </a:xfrm>
        </p:grpSpPr>
        <p:grpSp>
          <p:nvGrpSpPr>
            <p:cNvPr id="31" name="组合 30"/>
            <p:cNvGrpSpPr/>
            <p:nvPr/>
          </p:nvGrpSpPr>
          <p:grpSpPr>
            <a:xfrm>
              <a:off x="7717" y="7630"/>
              <a:ext cx="5899" cy="4241"/>
              <a:chOff x="4467232" y="5444213"/>
              <a:chExt cx="3563972" cy="2692289"/>
            </a:xfrm>
          </p:grpSpPr>
          <p:sp>
            <p:nvSpPr>
              <p:cNvPr id="32" name="矩形 31"/>
              <p:cNvSpPr/>
              <p:nvPr>
                <p:custDataLst>
                  <p:tags r:id="rId7"/>
                </p:custDataLst>
              </p:nvPr>
            </p:nvSpPr>
            <p:spPr>
              <a:xfrm>
                <a:off x="4467232" y="5444213"/>
                <a:ext cx="3471389" cy="2692289"/>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843136" y="5653041"/>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119" y="8296"/>
              <a:ext cx="4943" cy="2908"/>
            </a:xfrm>
            <a:prstGeom prst="rect">
              <a:avLst/>
            </a:prstGeom>
            <a:noFill/>
          </p:spPr>
          <p:txBody>
            <a:bodyPr wrap="square" lIns="101600" tIns="0" rIns="82550" bIns="0" rtlCol="0">
              <a:spAutoFit/>
            </a:bodyPr>
            <a:lstStyle/>
            <a:p>
              <a:pPr algn="just" fontAlgn="auto">
                <a:lnSpc>
                  <a:spcPct val="150000"/>
                </a:lnSpc>
              </a:pPr>
              <a:r>
                <a:rPr lang="zh-CN" altLang="en-US" sz="1600" dirty="0">
                  <a:latin typeface="Arial" panose="020B0604020202020204" pitchFamily="34" charset="0"/>
                  <a:sym typeface="+mn-ea"/>
                </a:rPr>
                <a:t>已知某棱台的正投影图，如图 1-5-8 所示，画出其斜二测图。</a:t>
              </a:r>
            </a:p>
            <a:p>
              <a:pPr algn="just" fontAlgn="auto">
                <a:lnSpc>
                  <a:spcPct val="150000"/>
                </a:lnSpc>
              </a:pPr>
              <a:r>
                <a:rPr lang="zh-CN" altLang="en-US" sz="1600" dirty="0">
                  <a:latin typeface="Arial" panose="020B0604020202020204" pitchFamily="34" charset="0"/>
                  <a:sym typeface="+mn-ea"/>
                </a:rPr>
                <a:t>此棱台顶面和底面均为水平面，可采用端面法分别作出顶面和底面的斜二测图，连接棱线就可以得出棱台的轴测图。</a:t>
              </a:r>
            </a:p>
          </p:txBody>
        </p:sp>
      </p:grpSp>
      <p:sp>
        <p:nvSpPr>
          <p:cNvPr id="2" name="矩形 1"/>
          <p:cNvSpPr/>
          <p:nvPr>
            <p:custDataLst>
              <p:tags r:id="rId4"/>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文本框 6"/>
          <p:cNvSpPr txBox="1"/>
          <p:nvPr>
            <p:custDataLst>
              <p:tags r:id="rId5"/>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任务主题</a:t>
            </a:r>
          </a:p>
        </p:txBody>
      </p:sp>
      <p:pic>
        <p:nvPicPr>
          <p:cNvPr id="3" name="图片 2"/>
          <p:cNvPicPr>
            <a:picLocks noChangeAspect="1"/>
          </p:cNvPicPr>
          <p:nvPr/>
        </p:nvPicPr>
        <p:blipFill>
          <a:blip r:embed="rId12"/>
          <a:stretch>
            <a:fillRect/>
          </a:stretch>
        </p:blipFill>
        <p:spPr>
          <a:xfrm>
            <a:off x="6254750" y="1367155"/>
            <a:ext cx="4752975" cy="41243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out)">
                                      <p:cBhvr>
                                        <p:cTn id="7" dur="2000"/>
                                        <p:tgtEl>
                                          <p:spTgt spid="9"/>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8" presetClass="emph" presetSubtype="0" fill="hold" grpId="1" nodeType="afterEffect">
                                  <p:stCondLst>
                                    <p:cond delay="0"/>
                                  </p:stCondLst>
                                  <p:childTnLst>
                                    <p:animRot by="21600000">
                                      <p:cBhvr>
                                        <p:cTn id="1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custDataLst>
              <p:tags r:id="rId2"/>
            </p:custDataLst>
          </p:nvPr>
        </p:nvSpPr>
        <p:spPr>
          <a:xfrm>
            <a:off x="755650" y="1472565"/>
            <a:ext cx="4078605" cy="4570730"/>
          </a:xfrm>
          <a:prstGeom prst="rect">
            <a:avLst/>
          </a:prstGeom>
          <a:noFill/>
        </p:spPr>
        <p:txBody>
          <a:bodyPr wrap="square" rtlCol="0">
            <a:spAutoFit/>
          </a:bodyPr>
          <a:lstStyle>
            <a:defPPr>
              <a:defRPr lang="zh-CN"/>
            </a:defPPr>
            <a:lvl1pPr marR="0" lvl="0" indent="0" defTabSz="904240" fontAlgn="auto">
              <a:lnSpc>
                <a:spcPct val="150000"/>
              </a:lnSpc>
              <a:spcBef>
                <a:spcPts val="0"/>
              </a:spcBef>
              <a:spcAft>
                <a:spcPts val="0"/>
              </a:spcAft>
              <a:buClrTx/>
              <a:buSzTx/>
              <a:buFontTx/>
              <a:buNone/>
              <a:defRPr kumimoji="0" sz="16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406400" algn="just">
              <a:lnSpc>
                <a:spcPct val="130000"/>
              </a:lnSpc>
              <a:extLst>
                <a:ext uri="{35155182-B16C-46BC-9424-99874614C6A1}">
                  <wpsdc:indentchars xmlns="" xmlns:wpsdc="http://www.wps.cn/officeDocument/2017/drawingmlCustomData" val="200" checksum="1740828767"/>
                </a:ext>
              </a:extLst>
            </a:pPr>
            <a:r>
              <a:rPr lang="zh-CN" altLang="en-US" b="1" dirty="0">
                <a:solidFill>
                  <a:schemeClr val="tx1"/>
                </a:solidFill>
                <a:effectLst/>
                <a:uFillTx/>
                <a:sym typeface="+mn-ea"/>
              </a:rPr>
              <a:t>当空间形体的正面平行于正平面，而正平面作为轴测投影面时，所得到的斜轴测图称为正面斜二轴测图；当空间形体的底面平行于水平面，而且以水平面作为轴测投影面，所得到的斜轴测图称为水平面斜二轴测图。</a:t>
            </a:r>
          </a:p>
          <a:p>
            <a:pPr indent="406400" algn="just">
              <a:lnSpc>
                <a:spcPct val="130000"/>
              </a:lnSpc>
              <a:extLst>
                <a:ext uri="{35155182-B16C-46BC-9424-99874614C6A1}">
                  <wpsdc:indentchars xmlns="" xmlns:wpsdc="http://www.wps.cn/officeDocument/2017/drawingmlCustomData" val="200" checksum="1740828767"/>
                </a:ext>
              </a:extLst>
            </a:pPr>
            <a:r>
              <a:rPr lang="zh-CN" altLang="en-US" b="1" dirty="0">
                <a:solidFill>
                  <a:schemeClr val="tx1"/>
                </a:solidFill>
                <a:effectLst/>
                <a:uFillTx/>
                <a:sym typeface="+mn-ea"/>
              </a:rPr>
              <a:t>正面斜二轴测图的正面反映实形，一般是 </a:t>
            </a:r>
            <a:r>
              <a:rPr lang="zh-CN" altLang="en-US" b="1" i="1" dirty="0">
                <a:solidFill>
                  <a:schemeClr val="tx1"/>
                </a:solidFill>
                <a:effectLst/>
                <a:uFillTx/>
                <a:sym typeface="+mn-ea"/>
              </a:rPr>
              <a:t>XOZ</a:t>
            </a:r>
            <a:r>
              <a:rPr lang="zh-CN" altLang="en-US" b="1" dirty="0">
                <a:solidFill>
                  <a:schemeClr val="tx1"/>
                </a:solidFill>
                <a:effectLst/>
                <a:uFillTx/>
                <a:sym typeface="+mn-ea"/>
              </a:rPr>
              <a:t> 坐标平面平行于轴测投影图。如图1-5-9（a）所示，轴间角∠</a:t>
            </a:r>
            <a:r>
              <a:rPr lang="zh-CN" altLang="en-US" b="1" i="1" dirty="0">
                <a:solidFill>
                  <a:schemeClr val="tx1"/>
                </a:solidFill>
                <a:effectLst/>
                <a:uFillTx/>
                <a:sym typeface="+mn-ea"/>
              </a:rPr>
              <a:t>XOZ</a:t>
            </a:r>
            <a:r>
              <a:rPr lang="zh-CN" altLang="en-US" b="1" dirty="0">
                <a:solidFill>
                  <a:schemeClr val="tx1"/>
                </a:solidFill>
                <a:effectLst/>
                <a:uFillTx/>
                <a:sym typeface="+mn-ea"/>
              </a:rPr>
              <a:t>=90°，轴向伸缩系数 </a:t>
            </a:r>
            <a:r>
              <a:rPr lang="zh-CN" altLang="en-US" b="1" i="1" dirty="0">
                <a:solidFill>
                  <a:schemeClr val="tx1"/>
                </a:solidFill>
                <a:effectLst/>
                <a:uFillTx/>
                <a:sym typeface="+mn-ea"/>
              </a:rPr>
              <a:t>p </a:t>
            </a:r>
            <a:r>
              <a:rPr lang="zh-CN" altLang="en-US" b="1" dirty="0">
                <a:solidFill>
                  <a:schemeClr val="tx1"/>
                </a:solidFill>
                <a:effectLst/>
                <a:uFillTx/>
                <a:sym typeface="+mn-ea"/>
              </a:rPr>
              <a:t>= </a:t>
            </a:r>
            <a:r>
              <a:rPr lang="zh-CN" altLang="en-US" b="1" i="1" dirty="0">
                <a:solidFill>
                  <a:schemeClr val="tx1"/>
                </a:solidFill>
                <a:effectLst/>
                <a:uFillTx/>
                <a:sym typeface="+mn-ea"/>
              </a:rPr>
              <a:t>r </a:t>
            </a:r>
            <a:r>
              <a:rPr lang="zh-CN" altLang="en-US" b="1" dirty="0">
                <a:solidFill>
                  <a:schemeClr val="tx1"/>
                </a:solidFill>
                <a:effectLst/>
                <a:uFillTx/>
                <a:sym typeface="+mn-ea"/>
              </a:rPr>
              <a:t>= 1；</a:t>
            </a:r>
            <a:r>
              <a:rPr lang="zh-CN" altLang="en-US" b="1" i="1" dirty="0">
                <a:solidFill>
                  <a:schemeClr val="tx1"/>
                </a:solidFill>
                <a:effectLst/>
                <a:uFillTx/>
                <a:sym typeface="+mn-ea"/>
              </a:rPr>
              <a:t>OY</a:t>
            </a:r>
            <a:r>
              <a:rPr lang="zh-CN" altLang="en-US" b="1" dirty="0">
                <a:solidFill>
                  <a:schemeClr val="tx1"/>
                </a:solidFill>
                <a:effectLst/>
                <a:uFillTx/>
                <a:sym typeface="+mn-ea"/>
              </a:rPr>
              <a:t> 轴与水平线成 45°夹角，轴间角∠</a:t>
            </a:r>
            <a:r>
              <a:rPr lang="zh-CN" altLang="en-US" b="1" i="1" dirty="0">
                <a:solidFill>
                  <a:schemeClr val="tx1"/>
                </a:solidFill>
                <a:effectLst/>
                <a:uFillTx/>
                <a:sym typeface="+mn-ea"/>
              </a:rPr>
              <a:t> XOY</a:t>
            </a:r>
            <a:r>
              <a:rPr lang="zh-CN" altLang="en-US" b="1" dirty="0">
                <a:solidFill>
                  <a:schemeClr val="tx1"/>
                </a:solidFill>
                <a:effectLst/>
                <a:uFillTx/>
                <a:sym typeface="+mn-ea"/>
              </a:rPr>
              <a:t>=∠ </a:t>
            </a:r>
            <a:r>
              <a:rPr lang="zh-CN" altLang="en-US" b="1" i="1" dirty="0">
                <a:solidFill>
                  <a:schemeClr val="tx1"/>
                </a:solidFill>
                <a:effectLst/>
                <a:uFillTx/>
                <a:sym typeface="+mn-ea"/>
              </a:rPr>
              <a:t>YOZ</a:t>
            </a:r>
            <a:r>
              <a:rPr lang="zh-CN" altLang="en-US" b="1" dirty="0">
                <a:solidFill>
                  <a:schemeClr val="tx1"/>
                </a:solidFill>
                <a:effectLst/>
                <a:uFillTx/>
                <a:sym typeface="+mn-ea"/>
              </a:rPr>
              <a:t>=135°，投射方向可左可右，其轴向伸缩系数一般多取</a:t>
            </a:r>
            <a:r>
              <a:rPr lang="zh-CN" altLang="en-US" b="1" i="1" dirty="0">
                <a:solidFill>
                  <a:schemeClr val="tx1"/>
                </a:solidFill>
                <a:effectLst/>
                <a:uFillTx/>
                <a:sym typeface="+mn-ea"/>
              </a:rPr>
              <a:t>q</a:t>
            </a:r>
            <a:r>
              <a:rPr lang="zh-CN" altLang="en-US" b="1" dirty="0">
                <a:solidFill>
                  <a:schemeClr val="tx1"/>
                </a:solidFill>
                <a:effectLst/>
                <a:uFillTx/>
                <a:sym typeface="+mn-ea"/>
              </a:rPr>
              <a:t>=0.5。画图时，规定把 </a:t>
            </a:r>
            <a:r>
              <a:rPr lang="zh-CN" altLang="en-US" b="1" i="1" dirty="0">
                <a:solidFill>
                  <a:schemeClr val="tx1"/>
                </a:solidFill>
                <a:effectLst/>
                <a:uFillTx/>
                <a:sym typeface="+mn-ea"/>
              </a:rPr>
              <a:t>OZ </a:t>
            </a:r>
            <a:r>
              <a:rPr lang="zh-CN" altLang="en-US" b="1" dirty="0">
                <a:solidFill>
                  <a:schemeClr val="tx1"/>
                </a:solidFill>
                <a:effectLst/>
                <a:uFillTx/>
                <a:sym typeface="+mn-ea"/>
              </a:rPr>
              <a:t>轴画成铅垂位置，因而</a:t>
            </a:r>
            <a:r>
              <a:rPr lang="zh-CN" altLang="en-US" b="1" i="1" dirty="0">
                <a:solidFill>
                  <a:schemeClr val="tx1"/>
                </a:solidFill>
                <a:effectLst/>
                <a:uFillTx/>
                <a:sym typeface="+mn-ea"/>
              </a:rPr>
              <a:t>OY</a:t>
            </a:r>
            <a:r>
              <a:rPr lang="zh-CN" altLang="en-US" b="1" dirty="0">
                <a:solidFill>
                  <a:schemeClr val="tx1"/>
                </a:solidFill>
                <a:effectLst/>
                <a:uFillTx/>
                <a:sym typeface="+mn-ea"/>
              </a:rPr>
              <a:t>轴与水平线成45°，可直接用45°三角板作图，如图1-5-9（b）所示。</a:t>
            </a:r>
          </a:p>
        </p:txBody>
      </p:sp>
      <p:sp>
        <p:nvSpPr>
          <p:cNvPr id="15" name="文本框 14"/>
          <p:cNvSpPr txBox="1"/>
          <p:nvPr>
            <p:custDataLst>
              <p:tags r:id="rId3"/>
            </p:custDataLst>
          </p:nvPr>
        </p:nvSpPr>
        <p:spPr>
          <a:xfrm>
            <a:off x="1111885" y="271145"/>
            <a:ext cx="5567045" cy="673735"/>
          </a:xfrm>
          <a:prstGeom prst="rect">
            <a:avLst/>
          </a:prstGeom>
          <a:noFill/>
        </p:spPr>
        <p:txBody>
          <a:bodyPr wrap="square" lIns="101600" tIns="38100" rIns="63500" bIns="38100" rtlCol="0" anchor="b" anchorCtr="0">
            <a:noAutofit/>
          </a:bodyPr>
          <a:lstStyle/>
          <a:p>
            <a:pPr fontAlgn="auto">
              <a:lnSpc>
                <a:spcPct val="100000"/>
              </a:lnSpc>
            </a:pPr>
            <a:r>
              <a:rPr lang="zh-CN" altLang="en-US" sz="3200" b="1" dirty="0">
                <a:solidFill>
                  <a:srgbClr val="F87616"/>
                </a:solidFill>
                <a:sym typeface="+mn-ea"/>
              </a:rPr>
              <a:t>1. 斜轴测图</a:t>
            </a:r>
          </a:p>
        </p:txBody>
      </p:sp>
      <p:pic>
        <p:nvPicPr>
          <p:cNvPr id="3" name="图片 2"/>
          <p:cNvPicPr>
            <a:picLocks noChangeAspect="1"/>
          </p:cNvPicPr>
          <p:nvPr/>
        </p:nvPicPr>
        <p:blipFill>
          <a:blip r:embed="rId5"/>
          <a:stretch>
            <a:fillRect/>
          </a:stretch>
        </p:blipFill>
        <p:spPr>
          <a:xfrm>
            <a:off x="5299710" y="2251075"/>
            <a:ext cx="6372000" cy="333400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rot="5400000">
            <a:off x="6826885" y="1509395"/>
            <a:ext cx="577850" cy="7081520"/>
          </a:xfrm>
          <a:custGeom>
            <a:avLst/>
            <a:gdLst>
              <a:gd name="connsiteX0" fmla="*/ 454 w 910"/>
              <a:gd name="connsiteY0" fmla="*/ 0 h 10772"/>
              <a:gd name="connsiteX1" fmla="*/ 454 w 910"/>
              <a:gd name="connsiteY1" fmla="*/ 0 h 10772"/>
              <a:gd name="connsiteX2" fmla="*/ 907 w 910"/>
              <a:gd name="connsiteY2" fmla="*/ 454 h 10772"/>
              <a:gd name="connsiteX3" fmla="*/ 910 w 910"/>
              <a:gd name="connsiteY3" fmla="*/ 10570 h 10772"/>
              <a:gd name="connsiteX4" fmla="*/ 0 w 910"/>
              <a:gd name="connsiteY4" fmla="*/ 10772 h 10772"/>
              <a:gd name="connsiteX5" fmla="*/ 0 w 910"/>
              <a:gd name="connsiteY5" fmla="*/ 454 h 10772"/>
              <a:gd name="connsiteX6" fmla="*/ 454 w 910"/>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 h="10772">
                <a:moveTo>
                  <a:pt x="454" y="0"/>
                </a:moveTo>
                <a:lnTo>
                  <a:pt x="454" y="0"/>
                </a:lnTo>
                <a:cubicBezTo>
                  <a:pt x="704" y="0"/>
                  <a:pt x="907" y="203"/>
                  <a:pt x="907" y="454"/>
                </a:cubicBezTo>
                <a:lnTo>
                  <a:pt x="910" y="10570"/>
                </a:lnTo>
                <a:lnTo>
                  <a:pt x="0" y="10772"/>
                </a:lnTo>
                <a:lnTo>
                  <a:pt x="0" y="454"/>
                </a:lnTo>
                <a:cubicBezTo>
                  <a:pt x="0" y="203"/>
                  <a:pt x="203" y="0"/>
                  <a:pt x="454" y="0"/>
                </a:cubicBezTo>
                <a:close/>
              </a:path>
            </a:pathLst>
          </a:custGeom>
          <a:solidFill>
            <a:schemeClr val="bg1">
              <a:lumMod val="50000"/>
            </a:schemeClr>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2" name="椭圆 1"/>
          <p:cNvSpPr/>
          <p:nvPr/>
        </p:nvSpPr>
        <p:spPr>
          <a:xfrm>
            <a:off x="2454910" y="1939290"/>
            <a:ext cx="1619885" cy="145796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2306955" y="3218180"/>
            <a:ext cx="814070" cy="145796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4" name="椭圆 1"/>
          <p:cNvSpPr/>
          <p:nvPr/>
        </p:nvSpPr>
        <p:spPr>
          <a:xfrm rot="5400000">
            <a:off x="2276475" y="4429760"/>
            <a:ext cx="1451610" cy="162750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007110" y="1738630"/>
            <a:ext cx="1619885" cy="145796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6" name="椭圆 1"/>
          <p:cNvSpPr/>
          <p:nvPr/>
        </p:nvSpPr>
        <p:spPr>
          <a:xfrm rot="6199008">
            <a:off x="1353185" y="3865880"/>
            <a:ext cx="728980" cy="1533525"/>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7" name="圆角矩形 14"/>
          <p:cNvSpPr/>
          <p:nvPr/>
        </p:nvSpPr>
        <p:spPr>
          <a:xfrm rot="5400000">
            <a:off x="6948170" y="-952500"/>
            <a:ext cx="575945" cy="6840220"/>
          </a:xfrm>
          <a:custGeom>
            <a:avLst/>
            <a:gdLst>
              <a:gd name="connsiteX0" fmla="*/ 454 w 907"/>
              <a:gd name="connsiteY0" fmla="*/ 0 h 10772"/>
              <a:gd name="connsiteX1" fmla="*/ 454 w 907"/>
              <a:gd name="connsiteY1" fmla="*/ 0 h 10772"/>
              <a:gd name="connsiteX2" fmla="*/ 907 w 907"/>
              <a:gd name="connsiteY2" fmla="*/ 454 h 10772"/>
              <a:gd name="connsiteX3" fmla="*/ 884 w 907"/>
              <a:gd name="connsiteY3" fmla="*/ 10568 h 10772"/>
              <a:gd name="connsiteX4" fmla="*/ 0 w 907"/>
              <a:gd name="connsiteY4" fmla="*/ 10772 h 10772"/>
              <a:gd name="connsiteX5" fmla="*/ 0 w 907"/>
              <a:gd name="connsiteY5" fmla="*/ 454 h 10772"/>
              <a:gd name="connsiteX6" fmla="*/ 454 w 907"/>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 h="10772">
                <a:moveTo>
                  <a:pt x="454" y="0"/>
                </a:moveTo>
                <a:lnTo>
                  <a:pt x="454" y="0"/>
                </a:lnTo>
                <a:cubicBezTo>
                  <a:pt x="704" y="0"/>
                  <a:pt x="907" y="203"/>
                  <a:pt x="907" y="454"/>
                </a:cubicBezTo>
                <a:lnTo>
                  <a:pt x="884" y="10568"/>
                </a:lnTo>
                <a:lnTo>
                  <a:pt x="0" y="10772"/>
                </a:lnTo>
                <a:lnTo>
                  <a:pt x="0" y="454"/>
                </a:lnTo>
                <a:cubicBezTo>
                  <a:pt x="0" y="203"/>
                  <a:pt x="203" y="0"/>
                  <a:pt x="454" y="0"/>
                </a:cubicBezTo>
                <a:close/>
              </a:path>
            </a:pathLst>
          </a:custGeom>
          <a:solidFill>
            <a:schemeClr val="accent2"/>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980055" y="2312035"/>
            <a:ext cx="595630" cy="702945"/>
          </a:xfrm>
          <a:prstGeom prst="rect">
            <a:avLst/>
          </a:prstGeom>
          <a:noFill/>
        </p:spPr>
        <p:txBody>
          <a:bodyPr wrap="square" lIns="87872" tIns="43935" rIns="87872" bIns="43935" rtlCol="0">
            <a:spAutoFit/>
          </a:bodyPr>
          <a:lstStyle/>
          <a:p>
            <a:pPr>
              <a:defRPr/>
            </a:pPr>
            <a:r>
              <a:rPr lang="en-US" altLang="zh-CN" sz="4000" b="1" kern="0" dirty="0">
                <a:solidFill>
                  <a:schemeClr val="accent2"/>
                </a:solidFill>
                <a:latin typeface="Arial Black" panose="020B0A04020102020204" pitchFamily="34" charset="0"/>
                <a:ea typeface="微软雅黑" panose="020B0503020204020204" pitchFamily="34" charset="-122"/>
              </a:rPr>
              <a:t>A</a:t>
            </a:r>
            <a:endParaRPr lang="zh-CN" altLang="en-US" sz="4000" b="1" kern="0" dirty="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2839085" y="4905375"/>
            <a:ext cx="595630" cy="702945"/>
          </a:xfrm>
          <a:prstGeom prst="rect">
            <a:avLst/>
          </a:prstGeom>
          <a:noFill/>
        </p:spPr>
        <p:txBody>
          <a:bodyPr wrap="square" lIns="87872" tIns="43935" rIns="87872" bIns="43935" rtlCol="0">
            <a:spAutoFit/>
          </a:bodyPr>
          <a:lstStyle/>
          <a:p>
            <a:pPr>
              <a:defRPr/>
            </a:pPr>
            <a:r>
              <a:rPr lang="en-US" altLang="zh-CN" sz="4000" b="1" kern="0" dirty="0">
                <a:solidFill>
                  <a:schemeClr val="accent4"/>
                </a:solidFill>
                <a:latin typeface="Arial Black" panose="020B0A04020102020204" pitchFamily="34" charset="0"/>
                <a:ea typeface="微软雅黑" panose="020B0503020204020204" pitchFamily="34" charset="-122"/>
              </a:rPr>
              <a:t>B</a:t>
            </a:r>
            <a:endParaRPr lang="zh-CN" altLang="en-US" sz="4000" b="1" kern="0" dirty="0">
              <a:solidFill>
                <a:schemeClr val="accent4"/>
              </a:solidFill>
              <a:latin typeface="Arial Black" panose="020B0A04020102020204" pitchFamily="34" charset="0"/>
              <a:ea typeface="微软雅黑" panose="020B0503020204020204" pitchFamily="34" charset="-122"/>
            </a:endParaRPr>
          </a:p>
        </p:txBody>
      </p:sp>
      <p:sp>
        <p:nvSpPr>
          <p:cNvPr id="11" name="TextBox 10"/>
          <p:cNvSpPr txBox="1"/>
          <p:nvPr/>
        </p:nvSpPr>
        <p:spPr>
          <a:xfrm>
            <a:off x="4319905" y="2790190"/>
            <a:ext cx="6102350" cy="646430"/>
          </a:xfrm>
          <a:prstGeom prst="rect">
            <a:avLst/>
          </a:prstGeom>
          <a:noFill/>
        </p:spPr>
        <p:txBody>
          <a:bodyPr wrap="square" lIns="87872" tIns="43935" rIns="87872" bIns="43935" rtlCol="0">
            <a:spAutoFit/>
          </a:bodyPr>
          <a:lstStyle/>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平面体斜二轴测图的画法与正等轴测图的画法基本上相同，也可用坐标法、端面法、切割法、叠加法等方法。</a:t>
            </a:r>
          </a:p>
        </p:txBody>
      </p:sp>
      <p:sp>
        <p:nvSpPr>
          <p:cNvPr id="12" name="TextBox 11"/>
          <p:cNvSpPr txBox="1"/>
          <p:nvPr/>
        </p:nvSpPr>
        <p:spPr>
          <a:xfrm>
            <a:off x="4319905" y="5386705"/>
            <a:ext cx="6101715" cy="367030"/>
          </a:xfrm>
          <a:prstGeom prst="rect">
            <a:avLst/>
          </a:prstGeom>
          <a:noFill/>
        </p:spPr>
        <p:txBody>
          <a:bodyPr wrap="square" lIns="87872" tIns="43935" rIns="87872" bIns="43935" rtlCol="0">
            <a:spAutoFit/>
          </a:bodyPr>
          <a:lstStyle/>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正面斜轴测图的形成和轴测轴的画法如图 1-5-10 所示。</a:t>
            </a:r>
          </a:p>
        </p:txBody>
      </p:sp>
      <p:sp>
        <p:nvSpPr>
          <p:cNvPr id="16" name="文本框 15"/>
          <p:cNvSpPr txBox="1"/>
          <p:nvPr/>
        </p:nvSpPr>
        <p:spPr>
          <a:xfrm>
            <a:off x="4599305" y="2283460"/>
            <a:ext cx="5039360" cy="398780"/>
          </a:xfrm>
          <a:prstGeom prst="rect">
            <a:avLst/>
          </a:prstGeom>
          <a:noFill/>
        </p:spPr>
        <p:txBody>
          <a:bodyPr wrap="square" rtlCol="0">
            <a:spAutoFit/>
          </a:bodyPr>
          <a:lstStyle/>
          <a:p>
            <a:pPr algn="ctr"/>
            <a:r>
              <a:rPr lang="en-US" altLang="zh-CN" sz="2000" b="1">
                <a:solidFill>
                  <a:schemeClr val="tx1"/>
                </a:solidFill>
                <a:latin typeface="微软雅黑" panose="020B0503020204020204" pitchFamily="34" charset="-122"/>
                <a:ea typeface="微软雅黑" panose="020B0503020204020204" pitchFamily="34" charset="-122"/>
              </a:rPr>
              <a:t>（1）平面体斜二轴测图的画法。</a:t>
            </a:r>
          </a:p>
        </p:txBody>
      </p:sp>
      <p:sp>
        <p:nvSpPr>
          <p:cNvPr id="17" name="文本框 16"/>
          <p:cNvSpPr txBox="1"/>
          <p:nvPr/>
        </p:nvSpPr>
        <p:spPr>
          <a:xfrm>
            <a:off x="4728845" y="4866005"/>
            <a:ext cx="5039360" cy="398780"/>
          </a:xfrm>
          <a:prstGeom prst="rect">
            <a:avLst/>
          </a:prstGeom>
          <a:noFill/>
        </p:spPr>
        <p:txBody>
          <a:bodyPr wrap="square" rtlCol="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（2）正面斜轴测图的形成。</a:t>
            </a:r>
          </a:p>
        </p:txBody>
      </p:sp>
      <p:sp>
        <p:nvSpPr>
          <p:cNvPr id="8" name="文本框 7"/>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斜二轴测图的画法</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斜二轴测图的画法</a:t>
            </a:r>
          </a:p>
        </p:txBody>
      </p:sp>
      <p:sp>
        <p:nvSpPr>
          <p:cNvPr id="13" name="文本框 12"/>
          <p:cNvSpPr txBox="1"/>
          <p:nvPr/>
        </p:nvSpPr>
        <p:spPr>
          <a:xfrm>
            <a:off x="1111885" y="1242695"/>
            <a:ext cx="9853930" cy="175196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由于空间形体的立面平行于轴测投影面，而轴测投影面又是正平面，因而空间形体的坐标轴 </a:t>
            </a:r>
            <a:r>
              <a:rPr lang="zh-CN" altLang="en-US" i="1" dirty="0" smtClean="0">
                <a:solidFill>
                  <a:schemeClr val="tx1">
                    <a:lumMod val="75000"/>
                    <a:lumOff val="25000"/>
                  </a:schemeClr>
                </a:solidFill>
              </a:rPr>
              <a:t>OX</a:t>
            </a:r>
            <a:r>
              <a:rPr lang="zh-CN" altLang="en-US" dirty="0" smtClean="0">
                <a:solidFill>
                  <a:schemeClr val="tx1">
                    <a:lumMod val="75000"/>
                    <a:lumOff val="25000"/>
                  </a:schemeClr>
                </a:solidFill>
              </a:rPr>
              <a:t>和</a:t>
            </a:r>
            <a:r>
              <a:rPr lang="zh-CN" altLang="en-US" i="1" dirty="0" smtClean="0">
                <a:solidFill>
                  <a:schemeClr val="tx1">
                    <a:lumMod val="75000"/>
                    <a:lumOff val="25000"/>
                  </a:schemeClr>
                </a:solidFill>
              </a:rPr>
              <a:t>OZ</a:t>
            </a:r>
            <a:r>
              <a:rPr lang="zh-CN" altLang="en-US" dirty="0" smtClean="0">
                <a:solidFill>
                  <a:schemeClr val="tx1">
                    <a:lumMod val="75000"/>
                    <a:lumOff val="25000"/>
                  </a:schemeClr>
                </a:solidFill>
              </a:rPr>
              <a:t>平行于轴测投影面，其轴测投影不发生变形，即</a:t>
            </a:r>
            <a:r>
              <a:rPr lang="zh-CN" altLang="en-US" i="1" dirty="0" smtClean="0">
                <a:solidFill>
                  <a:schemeClr val="tx1">
                    <a:lumMod val="75000"/>
                    <a:lumOff val="25000"/>
                  </a:schemeClr>
                </a:solidFill>
              </a:rPr>
              <a:t>p</a:t>
            </a:r>
            <a:r>
              <a:rPr lang="zh-CN" altLang="en-US" dirty="0" smtClean="0">
                <a:solidFill>
                  <a:schemeClr val="tx1">
                    <a:lumMod val="75000"/>
                    <a:lumOff val="25000"/>
                  </a:schemeClr>
                </a:solidFill>
              </a:rPr>
              <a:t>=</a:t>
            </a:r>
            <a:r>
              <a:rPr lang="zh-CN" altLang="en-US" i="1" dirty="0" smtClean="0">
                <a:solidFill>
                  <a:schemeClr val="tx1">
                    <a:lumMod val="75000"/>
                    <a:lumOff val="25000"/>
                  </a:schemeClr>
                </a:solidFill>
              </a:rPr>
              <a:t>r</a:t>
            </a:r>
            <a:r>
              <a:rPr lang="zh-CN" altLang="en-US" dirty="0" smtClean="0">
                <a:solidFill>
                  <a:schemeClr val="tx1">
                    <a:lumMod val="75000"/>
                    <a:lumOff val="25000"/>
                  </a:schemeClr>
                </a:solidFill>
              </a:rPr>
              <a:t>=1，轴间角等于90°。</a:t>
            </a:r>
          </a:p>
          <a:p>
            <a:pPr>
              <a:lnSpc>
                <a:spcPct val="120000"/>
              </a:lnSpc>
            </a:pPr>
            <a:r>
              <a:rPr lang="zh-CN" altLang="en-US" dirty="0" smtClean="0">
                <a:solidFill>
                  <a:schemeClr val="tx1">
                    <a:lumMod val="75000"/>
                    <a:lumOff val="25000"/>
                  </a:schemeClr>
                </a:solidFill>
              </a:rPr>
              <a:t>坐标轴</a:t>
            </a:r>
            <a:r>
              <a:rPr lang="zh-CN" altLang="en-US" i="1" dirty="0" smtClean="0">
                <a:solidFill>
                  <a:schemeClr val="tx1">
                    <a:lumMod val="75000"/>
                    <a:lumOff val="25000"/>
                  </a:schemeClr>
                </a:solidFill>
              </a:rPr>
              <a:t>OY</a:t>
            </a:r>
            <a:r>
              <a:rPr lang="zh-CN" altLang="en-US" dirty="0" smtClean="0">
                <a:solidFill>
                  <a:schemeClr val="tx1">
                    <a:lumMod val="75000"/>
                    <a:lumOff val="25000"/>
                  </a:schemeClr>
                </a:solidFill>
              </a:rPr>
              <a:t>是与轴测投影面垂直的，由于投影线倾斜于投影面，因而 </a:t>
            </a:r>
            <a:r>
              <a:rPr lang="zh-CN" altLang="en-US" i="1" dirty="0" smtClean="0">
                <a:solidFill>
                  <a:schemeClr val="tx1">
                    <a:lumMod val="75000"/>
                    <a:lumOff val="25000"/>
                  </a:schemeClr>
                </a:solidFill>
              </a:rPr>
              <a:t>OY</a:t>
            </a:r>
            <a:r>
              <a:rPr lang="zh-CN" altLang="en-US" dirty="0" smtClean="0">
                <a:solidFill>
                  <a:schemeClr val="tx1">
                    <a:lumMod val="75000"/>
                    <a:lumOff val="25000"/>
                  </a:schemeClr>
                </a:solidFill>
              </a:rPr>
              <a:t> 轴的投影也是倾斜的，</a:t>
            </a:r>
            <a:r>
              <a:rPr lang="zh-CN" altLang="en-US" i="1" dirty="0" smtClean="0">
                <a:solidFill>
                  <a:schemeClr val="tx1">
                    <a:lumMod val="75000"/>
                    <a:lumOff val="25000"/>
                  </a:schemeClr>
                </a:solidFill>
              </a:rPr>
              <a:t>O</a:t>
            </a:r>
            <a:r>
              <a:rPr lang="zh-CN" altLang="en-US" baseline="-25000" dirty="0" smtClean="0">
                <a:solidFill>
                  <a:schemeClr val="tx1">
                    <a:lumMod val="75000"/>
                    <a:lumOff val="25000"/>
                  </a:schemeClr>
                </a:solidFill>
              </a:rPr>
              <a:t>1</a:t>
            </a:r>
            <a:r>
              <a:rPr lang="zh-CN" altLang="en-US" i="1" dirty="0" smtClean="0">
                <a:solidFill>
                  <a:schemeClr val="tx1">
                    <a:lumMod val="75000"/>
                    <a:lumOff val="25000"/>
                  </a:schemeClr>
                </a:solidFill>
              </a:rPr>
              <a:t>Y</a:t>
            </a:r>
            <a:r>
              <a:rPr lang="zh-CN" altLang="en-US" baseline="-25000" dirty="0" smtClean="0">
                <a:solidFill>
                  <a:schemeClr val="tx1">
                    <a:lumMod val="75000"/>
                    <a:lumOff val="25000"/>
                  </a:schemeClr>
                </a:solidFill>
              </a:rPr>
              <a:t>1</a:t>
            </a:r>
            <a:r>
              <a:rPr lang="zh-CN" altLang="en-US" dirty="0" smtClean="0">
                <a:solidFill>
                  <a:schemeClr val="tx1">
                    <a:lumMod val="75000"/>
                    <a:lumOff val="25000"/>
                  </a:schemeClr>
                </a:solidFill>
              </a:rPr>
              <a:t>与 </a:t>
            </a:r>
            <a:r>
              <a:rPr lang="zh-CN" altLang="en-US" i="1" dirty="0" smtClean="0">
                <a:solidFill>
                  <a:schemeClr val="tx1">
                    <a:lumMod val="75000"/>
                    <a:lumOff val="25000"/>
                  </a:schemeClr>
                </a:solidFill>
              </a:rPr>
              <a:t>O</a:t>
            </a:r>
            <a:r>
              <a:rPr lang="zh-CN" altLang="en-US" baseline="-25000" dirty="0" smtClean="0">
                <a:solidFill>
                  <a:schemeClr val="tx1">
                    <a:lumMod val="75000"/>
                    <a:lumOff val="25000"/>
                  </a:schemeClr>
                </a:solidFill>
              </a:rPr>
              <a:t>1</a:t>
            </a:r>
            <a:r>
              <a:rPr lang="zh-CN" altLang="en-US" i="1" dirty="0" smtClean="0">
                <a:solidFill>
                  <a:schemeClr val="tx1">
                    <a:lumMod val="75000"/>
                    <a:lumOff val="25000"/>
                  </a:schemeClr>
                </a:solidFill>
              </a:rPr>
              <a:t>X</a:t>
            </a:r>
            <a:r>
              <a:rPr lang="zh-CN" altLang="en-US" baseline="-25000" dirty="0" smtClean="0">
                <a:solidFill>
                  <a:schemeClr val="tx1">
                    <a:lumMod val="75000"/>
                    <a:lumOff val="25000"/>
                  </a:schemeClr>
                </a:solidFill>
              </a:rPr>
              <a:t>1</a:t>
            </a:r>
            <a:r>
              <a:rPr lang="zh-CN" altLang="en-US" dirty="0" smtClean="0">
                <a:solidFill>
                  <a:schemeClr val="tx1">
                    <a:lumMod val="75000"/>
                    <a:lumOff val="25000"/>
                  </a:schemeClr>
                </a:solidFill>
              </a:rPr>
              <a:t>的夹角，一般取45°，变形系数</a:t>
            </a:r>
            <a:r>
              <a:rPr lang="zh-CN" altLang="en-US" i="1" dirty="0" smtClean="0">
                <a:solidFill>
                  <a:schemeClr val="tx1">
                    <a:lumMod val="75000"/>
                    <a:lumOff val="25000"/>
                  </a:schemeClr>
                </a:solidFill>
              </a:rPr>
              <a:t>q</a:t>
            </a:r>
            <a:r>
              <a:rPr lang="zh-CN" altLang="en-US" dirty="0" smtClean="0">
                <a:solidFill>
                  <a:schemeClr val="tx1">
                    <a:lumMod val="75000"/>
                    <a:lumOff val="25000"/>
                  </a:schemeClr>
                </a:solidFill>
              </a:rPr>
              <a:t>= 0.5，轴测轴 </a:t>
            </a:r>
            <a:r>
              <a:rPr lang="zh-CN" altLang="en-US" i="1" dirty="0" smtClean="0">
                <a:solidFill>
                  <a:schemeClr val="tx1">
                    <a:lumMod val="75000"/>
                    <a:lumOff val="25000"/>
                  </a:schemeClr>
                </a:solidFill>
              </a:rPr>
              <a:t>O</a:t>
            </a:r>
            <a:r>
              <a:rPr lang="zh-CN" altLang="en-US" baseline="-25000" dirty="0" smtClean="0">
                <a:solidFill>
                  <a:schemeClr val="tx1">
                    <a:lumMod val="75000"/>
                    <a:lumOff val="25000"/>
                  </a:schemeClr>
                </a:solidFill>
              </a:rPr>
              <a:t>1</a:t>
            </a:r>
            <a:r>
              <a:rPr lang="zh-CN" altLang="en-US" i="1" dirty="0" smtClean="0">
                <a:solidFill>
                  <a:schemeClr val="tx1">
                    <a:lumMod val="75000"/>
                    <a:lumOff val="25000"/>
                  </a:schemeClr>
                </a:solidFill>
              </a:rPr>
              <a:t>Y</a:t>
            </a:r>
            <a:r>
              <a:rPr lang="zh-CN" altLang="en-US" baseline="-25000" dirty="0" smtClean="0">
                <a:solidFill>
                  <a:schemeClr val="tx1">
                    <a:lumMod val="75000"/>
                    <a:lumOff val="25000"/>
                  </a:schemeClr>
                </a:solidFill>
              </a:rPr>
              <a:t>1</a:t>
            </a:r>
            <a:r>
              <a:rPr lang="zh-CN" altLang="en-US" dirty="0" smtClean="0">
                <a:solidFill>
                  <a:schemeClr val="tx1">
                    <a:lumMod val="75000"/>
                    <a:lumOff val="25000"/>
                  </a:schemeClr>
                </a:solidFill>
              </a:rPr>
              <a:t>方向，作图时可根据需要选择图1-5-10两种中的任一种。</a:t>
            </a:r>
          </a:p>
        </p:txBody>
      </p:sp>
      <p:pic>
        <p:nvPicPr>
          <p:cNvPr id="14" name="图片 13"/>
          <p:cNvPicPr>
            <a:picLocks noChangeAspect="1"/>
          </p:cNvPicPr>
          <p:nvPr/>
        </p:nvPicPr>
        <p:blipFill>
          <a:blip r:embed="rId2"/>
          <a:stretch>
            <a:fillRect/>
          </a:stretch>
        </p:blipFill>
        <p:spPr>
          <a:xfrm>
            <a:off x="2023110" y="2994660"/>
            <a:ext cx="8145387" cy="3492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015" y="2132330"/>
            <a:ext cx="2393950" cy="2747010"/>
            <a:chOff x="1541" y="3358"/>
            <a:chExt cx="3770" cy="4326"/>
          </a:xfrm>
        </p:grpSpPr>
        <p:sp>
          <p:nvSpPr>
            <p:cNvPr id="24" name="TextBox 83"/>
            <p:cNvSpPr txBox="1"/>
            <p:nvPr/>
          </p:nvSpPr>
          <p:spPr>
            <a:xfrm>
              <a:off x="1541" y="6342"/>
              <a:ext cx="3770"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【步骤 1】</a:t>
              </a:r>
            </a:p>
          </p:txBody>
        </p:sp>
        <p:sp>
          <p:nvSpPr>
            <p:cNvPr id="25" name="TextBox 85"/>
            <p:cNvSpPr txBox="1"/>
            <p:nvPr/>
          </p:nvSpPr>
          <p:spPr>
            <a:xfrm>
              <a:off x="1766" y="7006"/>
              <a:ext cx="3318" cy="678"/>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画出轴测轴，如图 1-5-13 所示。</a:t>
              </a:r>
            </a:p>
          </p:txBody>
        </p:sp>
        <p:sp>
          <p:nvSpPr>
            <p:cNvPr id="26" name="Oval 99"/>
            <p:cNvSpPr/>
            <p:nvPr/>
          </p:nvSpPr>
          <p:spPr>
            <a:xfrm>
              <a:off x="2164"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0" name="组合 29"/>
            <p:cNvGrpSpPr/>
            <p:nvPr/>
          </p:nvGrpSpPr>
          <p:grpSpPr>
            <a:xfrm>
              <a:off x="2983" y="4161"/>
              <a:ext cx="884" cy="882"/>
              <a:chOff x="1894354" y="2642177"/>
              <a:chExt cx="561343" cy="560384"/>
            </a:xfrm>
          </p:grpSpPr>
          <p:sp>
            <p:nvSpPr>
              <p:cNvPr id="31" name="AutoShape 128"/>
              <p:cNvSpPr/>
              <p:nvPr/>
            </p:nvSpPr>
            <p:spPr bwMode="auto">
              <a:xfrm>
                <a:off x="1894354" y="264217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2" name="AutoShape 129"/>
              <p:cNvSpPr/>
              <p:nvPr/>
            </p:nvSpPr>
            <p:spPr bwMode="auto">
              <a:xfrm>
                <a:off x="2244954" y="271210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grpSp>
      <p:grpSp>
        <p:nvGrpSpPr>
          <p:cNvPr id="3" name="组合 2"/>
          <p:cNvGrpSpPr/>
          <p:nvPr/>
        </p:nvGrpSpPr>
        <p:grpSpPr>
          <a:xfrm>
            <a:off x="3681095" y="2132330"/>
            <a:ext cx="2160270" cy="3178175"/>
            <a:chOff x="5880" y="3358"/>
            <a:chExt cx="3402" cy="5005"/>
          </a:xfrm>
        </p:grpSpPr>
        <p:sp>
          <p:nvSpPr>
            <p:cNvPr id="27" name="Oval 103"/>
            <p:cNvSpPr/>
            <p:nvPr/>
          </p:nvSpPr>
          <p:spPr>
            <a:xfrm>
              <a:off x="6321"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3" name="组合 32"/>
            <p:cNvGrpSpPr/>
            <p:nvPr/>
          </p:nvGrpSpPr>
          <p:grpSpPr>
            <a:xfrm>
              <a:off x="7140" y="4161"/>
              <a:ext cx="882" cy="882"/>
              <a:chOff x="4455138" y="2642177"/>
              <a:chExt cx="560384" cy="560384"/>
            </a:xfrm>
          </p:grpSpPr>
          <p:sp>
            <p:nvSpPr>
              <p:cNvPr id="34" name="AutoShape 126"/>
              <p:cNvSpPr/>
              <p:nvPr/>
            </p:nvSpPr>
            <p:spPr bwMode="auto">
              <a:xfrm>
                <a:off x="4455138" y="2642177"/>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5" name="AutoShape 127"/>
              <p:cNvSpPr/>
              <p:nvPr/>
            </p:nvSpPr>
            <p:spPr bwMode="auto">
              <a:xfrm>
                <a:off x="4682166" y="2729347"/>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3" name="TextBox 83"/>
            <p:cNvSpPr txBox="1"/>
            <p:nvPr/>
          </p:nvSpPr>
          <p:spPr>
            <a:xfrm>
              <a:off x="6036" y="6342"/>
              <a:ext cx="3092"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【步骤 2】</a:t>
              </a:r>
            </a:p>
          </p:txBody>
        </p:sp>
        <p:sp>
          <p:nvSpPr>
            <p:cNvPr id="44" name="TextBox 85"/>
            <p:cNvSpPr txBox="1"/>
            <p:nvPr/>
          </p:nvSpPr>
          <p:spPr>
            <a:xfrm>
              <a:off x="5880" y="7006"/>
              <a:ext cx="3402" cy="1357"/>
            </a:xfrm>
            <a:prstGeom prst="rect">
              <a:avLst/>
            </a:prstGeom>
            <a:noFill/>
          </p:spPr>
          <p:txBody>
            <a:bodyPr wrap="square" lIns="0" tIns="0" rIns="0" bIns="0" rtlCol="0">
              <a:spAutoFit/>
            </a:bodyPr>
            <a:lstStyle/>
            <a:p>
              <a:pPr algn="ctr">
                <a:defRPr/>
              </a:pP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做出底面的轴测投影，在 </a:t>
              </a:r>
              <a:r>
                <a:rPr lang="zh-CN" altLang="en-US" sz="1400" i="1"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OX</a:t>
              </a: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 轴上按 1 : 1 截取，在 </a:t>
              </a:r>
              <a:r>
                <a:rPr lang="zh-CN" altLang="en-US" sz="1400" i="1"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OY </a:t>
              </a: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轴上按 1 : 2 截取，如图 1-5-11 所示。</a:t>
              </a:r>
            </a:p>
          </p:txBody>
        </p:sp>
      </p:grpSp>
      <p:grpSp>
        <p:nvGrpSpPr>
          <p:cNvPr id="4" name="组合 3"/>
          <p:cNvGrpSpPr/>
          <p:nvPr/>
        </p:nvGrpSpPr>
        <p:grpSpPr>
          <a:xfrm>
            <a:off x="6462395" y="2132330"/>
            <a:ext cx="2160270" cy="2962275"/>
            <a:chOff x="9963" y="3358"/>
            <a:chExt cx="3402" cy="4665"/>
          </a:xfrm>
        </p:grpSpPr>
        <p:sp>
          <p:nvSpPr>
            <p:cNvPr id="28" name="Oval 106"/>
            <p:cNvSpPr/>
            <p:nvPr/>
          </p:nvSpPr>
          <p:spPr>
            <a:xfrm>
              <a:off x="10403"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40" name="组合 39"/>
            <p:cNvGrpSpPr/>
            <p:nvPr/>
          </p:nvGrpSpPr>
          <p:grpSpPr>
            <a:xfrm>
              <a:off x="11333" y="4152"/>
              <a:ext cx="662" cy="884"/>
              <a:chOff x="7091622" y="2636664"/>
              <a:chExt cx="420528" cy="561343"/>
            </a:xfrm>
          </p:grpSpPr>
          <p:sp>
            <p:nvSpPr>
              <p:cNvPr id="41" name="AutoShape 108"/>
              <p:cNvSpPr/>
              <p:nvPr/>
            </p:nvSpPr>
            <p:spPr bwMode="auto">
              <a:xfrm>
                <a:off x="7196035" y="2742035"/>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42" name="AutoShape 109"/>
              <p:cNvSpPr/>
              <p:nvPr/>
            </p:nvSpPr>
            <p:spPr bwMode="auto">
              <a:xfrm>
                <a:off x="7091622" y="2636664"/>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5" name="TextBox 83"/>
            <p:cNvSpPr txBox="1"/>
            <p:nvPr/>
          </p:nvSpPr>
          <p:spPr>
            <a:xfrm>
              <a:off x="10168" y="6342"/>
              <a:ext cx="2992" cy="436"/>
            </a:xfrm>
            <a:prstGeom prst="rect">
              <a:avLst/>
            </a:prstGeom>
            <a:noFill/>
          </p:spPr>
          <p:txBody>
            <a:bodyPr wrap="square" lIns="0" tIns="0" rIns="0" bIns="0" rtlCol="0">
              <a:spAutoFit/>
            </a:bodyPr>
            <a:lstStyle/>
            <a:p>
              <a:pPr algn="ctr"/>
              <a:r>
                <a:rPr lang="zh-CN" altLang="en-US">
                  <a:solidFill>
                    <a:schemeClr val="accent2"/>
                  </a:solidFill>
                  <a:latin typeface="思源黑体" panose="020B0400000000000000" pitchFamily="34" charset="-122"/>
                  <a:ea typeface="思源黑体" panose="020B0400000000000000" pitchFamily="34" charset="-122"/>
                  <a:sym typeface="思源黑体" panose="020B0400000000000000" pitchFamily="34" charset="-122"/>
                </a:rPr>
                <a:t>【步骤3】</a:t>
              </a:r>
              <a:endPar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endParaRPr>
            </a:p>
          </p:txBody>
        </p:sp>
        <p:sp>
          <p:nvSpPr>
            <p:cNvPr id="46" name="TextBox 85"/>
            <p:cNvSpPr txBox="1"/>
            <p:nvPr/>
          </p:nvSpPr>
          <p:spPr>
            <a:xfrm>
              <a:off x="9963" y="7006"/>
              <a:ext cx="3402" cy="1017"/>
            </a:xfrm>
            <a:prstGeom prst="rect">
              <a:avLst/>
            </a:prstGeom>
            <a:noFill/>
          </p:spPr>
          <p:txBody>
            <a:bodyPr wrap="square" lIns="0" tIns="0" rIns="0" bIns="0" rtlCol="0">
              <a:spAutoFit/>
            </a:bodyPr>
            <a:lstStyle/>
            <a:p>
              <a:pPr algn="ctr">
                <a:defRPr/>
              </a:pP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在</a:t>
              </a:r>
              <a:r>
                <a:rPr lang="zh-CN" altLang="en-US" sz="1400" i="1"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OZ </a:t>
              </a: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轴上量取正四棱台的高度</a:t>
              </a:r>
              <a:r>
                <a:rPr lang="zh-CN" altLang="en-US" sz="1400" i="1"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h</a:t>
              </a: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，作出顶面的轴测投影，如图1-5-12所示。</a:t>
              </a:r>
            </a:p>
          </p:txBody>
        </p:sp>
      </p:grpSp>
      <p:grpSp>
        <p:nvGrpSpPr>
          <p:cNvPr id="5" name="组合 4"/>
          <p:cNvGrpSpPr/>
          <p:nvPr/>
        </p:nvGrpSpPr>
        <p:grpSpPr>
          <a:xfrm>
            <a:off x="9213850" y="2132330"/>
            <a:ext cx="2219960" cy="3393440"/>
            <a:chOff x="13999" y="3358"/>
            <a:chExt cx="3496" cy="5344"/>
          </a:xfrm>
        </p:grpSpPr>
        <p:sp>
          <p:nvSpPr>
            <p:cNvPr id="29" name="Oval 110"/>
            <p:cNvSpPr/>
            <p:nvPr/>
          </p:nvSpPr>
          <p:spPr>
            <a:xfrm>
              <a:off x="14486"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6" name="组合 35"/>
            <p:cNvGrpSpPr/>
            <p:nvPr/>
          </p:nvGrpSpPr>
          <p:grpSpPr>
            <a:xfrm>
              <a:off x="15306" y="4152"/>
              <a:ext cx="882" cy="882"/>
              <a:chOff x="9593272" y="2636664"/>
              <a:chExt cx="560384" cy="560384"/>
            </a:xfrm>
          </p:grpSpPr>
          <p:sp>
            <p:nvSpPr>
              <p:cNvPr id="37" name="AutoShape 123"/>
              <p:cNvSpPr/>
              <p:nvPr/>
            </p:nvSpPr>
            <p:spPr bwMode="auto">
              <a:xfrm>
                <a:off x="9593272" y="2636664"/>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8" name="AutoShape 124"/>
              <p:cNvSpPr/>
              <p:nvPr/>
            </p:nvSpPr>
            <p:spPr bwMode="auto">
              <a:xfrm>
                <a:off x="9751328" y="2793763"/>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9" name="AutoShape 125"/>
              <p:cNvSpPr/>
              <p:nvPr/>
            </p:nvSpPr>
            <p:spPr bwMode="auto">
              <a:xfrm>
                <a:off x="9803057" y="2846449"/>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7" name="TextBox 83"/>
            <p:cNvSpPr txBox="1"/>
            <p:nvPr/>
          </p:nvSpPr>
          <p:spPr>
            <a:xfrm>
              <a:off x="13999" y="6342"/>
              <a:ext cx="3496"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【步骤4】</a:t>
              </a:r>
            </a:p>
          </p:txBody>
        </p:sp>
        <p:sp>
          <p:nvSpPr>
            <p:cNvPr id="48" name="TextBox 85"/>
            <p:cNvSpPr txBox="1"/>
            <p:nvPr/>
          </p:nvSpPr>
          <p:spPr>
            <a:xfrm>
              <a:off x="14047" y="7006"/>
              <a:ext cx="3402" cy="1696"/>
            </a:xfrm>
            <a:prstGeom prst="rect">
              <a:avLst/>
            </a:prstGeom>
            <a:noFill/>
          </p:spPr>
          <p:txBody>
            <a:bodyPr wrap="square" lIns="0" tIns="0" rIns="0" bIns="0" rtlCol="0">
              <a:spAutoFit/>
            </a:bodyPr>
            <a:lstStyle/>
            <a:p>
              <a:pPr algn="ctr">
                <a:defRPr/>
              </a:pPr>
              <a:r>
                <a:rPr lang="zh-CN" altLang="en-US" sz="1400" dirty="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依次连接顶面与底面对应的各点，得侧面的轴测投影，擦去不可见的图线，把图线描深，即得到的正四棱台的斜二测图，如图1-5-13 所示。</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任务实施</a:t>
            </a:r>
          </a:p>
        </p:txBody>
      </p:sp>
      <p:pic>
        <p:nvPicPr>
          <p:cNvPr id="6" name="图片 5"/>
          <p:cNvPicPr>
            <a:picLocks noChangeAspect="1"/>
          </p:cNvPicPr>
          <p:nvPr/>
        </p:nvPicPr>
        <p:blipFill>
          <a:blip r:embed="rId3"/>
          <a:stretch>
            <a:fillRect/>
          </a:stretch>
        </p:blipFill>
        <p:spPr>
          <a:xfrm>
            <a:off x="1111885" y="2280920"/>
            <a:ext cx="2514600" cy="3381375"/>
          </a:xfrm>
          <a:prstGeom prst="rect">
            <a:avLst/>
          </a:prstGeom>
        </p:spPr>
      </p:pic>
      <p:pic>
        <p:nvPicPr>
          <p:cNvPr id="7" name="图片 6"/>
          <p:cNvPicPr>
            <a:picLocks noChangeAspect="1"/>
          </p:cNvPicPr>
          <p:nvPr/>
        </p:nvPicPr>
        <p:blipFill>
          <a:blip r:embed="rId4"/>
          <a:stretch>
            <a:fillRect/>
          </a:stretch>
        </p:blipFill>
        <p:spPr>
          <a:xfrm>
            <a:off x="4776470" y="2071370"/>
            <a:ext cx="2638425" cy="3590925"/>
          </a:xfrm>
          <a:prstGeom prst="rect">
            <a:avLst/>
          </a:prstGeom>
        </p:spPr>
      </p:pic>
      <p:pic>
        <p:nvPicPr>
          <p:cNvPr id="8" name="图片 7"/>
          <p:cNvPicPr>
            <a:picLocks noChangeAspect="1"/>
          </p:cNvPicPr>
          <p:nvPr/>
        </p:nvPicPr>
        <p:blipFill>
          <a:blip r:embed="rId5"/>
          <a:stretch>
            <a:fillRect/>
          </a:stretch>
        </p:blipFill>
        <p:spPr>
          <a:xfrm>
            <a:off x="8940800" y="2595245"/>
            <a:ext cx="2190750" cy="30670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单元五    轴测投影图</a:t>
            </a:r>
          </a:p>
        </p:txBody>
      </p:sp>
      <p:sp>
        <p:nvSpPr>
          <p:cNvPr id="3" name="文本占位符 2"/>
          <p:cNvSpPr>
            <a:spLocks noGrp="1"/>
          </p:cNvSpPr>
          <p:nvPr>
            <p:ph type="body" idx="1"/>
          </p:nvPr>
        </p:nvSpPr>
        <p:spPr>
          <a:xfrm>
            <a:off x="669925" y="3076575"/>
            <a:ext cx="6931025" cy="1568450"/>
          </a:xfrm>
        </p:spPr>
        <p:txBody>
          <a:bodyPr wrap="square">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本单元应掌握正轴测投影图、正面斜二轴测图的分类和画法，其中使用最多的是正等测图，应重点掌握。在本单元中，要重点学习轴测投影的形成及分类、正轴测和斜轴测的画法，了解曲面体轴测图的画法，为后续构造知识的学习奠定基础。</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7535545" cy="181588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了解轴测投影图的分类及基本特性。</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能区分正轴测投影图与斜轴测投影图</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轴测图在分析图的使用中非常有用，尤其是</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的轴测图，可以和</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旋转过</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的平面图完美契合，非常适合用于分析图的制作。</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轴测投影的基本概念</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2845435"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l">
              <a:defRPr/>
            </a:pPr>
            <a:r>
              <a:rPr lang="zh-CN" altLang="en-US" sz="4000" b="1" dirty="0">
                <a:solidFill>
                  <a:schemeClr val="bg1"/>
                </a:solidFill>
                <a:latin typeface="微软雅黑" panose="020B0503020204020204" pitchFamily="34" charset="-122"/>
                <a:ea typeface="微软雅黑" panose="020B0503020204020204" pitchFamily="34" charset="-122"/>
              </a:rPr>
              <a:t>轴测投影的形成</a:t>
            </a:r>
          </a:p>
        </p:txBody>
      </p:sp>
      <p:sp>
        <p:nvSpPr>
          <p:cNvPr id="69634" name="Rectangle 2"/>
          <p:cNvSpPr>
            <a:spLocks noGrp="1" noChangeArrowheads="1"/>
          </p:cNvSpPr>
          <p:nvPr/>
        </p:nvSpPr>
        <p:spPr bwMode="auto">
          <a:xfrm>
            <a:off x="837565" y="3811271"/>
            <a:ext cx="10516870" cy="299974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609600" algn="just">
              <a:lnSpc>
                <a:spcPct val="150000"/>
              </a:lnSpc>
              <a:spcBef>
                <a:spcPts val="0"/>
              </a:spcBef>
              <a:spcAft>
                <a:spcPts val="0"/>
              </a:spcAft>
              <a:buFontTx/>
              <a:buNone/>
              <a:defRPr/>
            </a:pP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何复杂的空间实体均可以用正投影图来表示，三面正投影图是将物体放在三个相互垂直的投影面之间，用三组分别垂直于各投影面的平行投射线进行投影得到的，但是正投影图是平面图形，缺乏立体感，为了获得有立体感的投影图，在物体适当的位置选取三条棱线，分别作为其长、宽、高三个方向的坐标轴 </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OX</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OY</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OZ</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。将物体连同确定其空间位置的直角坐标系，用平行投影法，沿不平行于任一坐标平面的投射方向</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S</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，投射到投影面</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上，所得到的投影称为轴测投影，如图1-5-1所示。用这种方法画出的图，称为轴测投影图，简称轴测图。在轴测投影图中，物体三个方向的面都能同时反映出来，但是不能直接反映物体的真实形状和尺寸。</a:t>
            </a:r>
          </a:p>
        </p:txBody>
      </p:sp>
      <p:pic>
        <p:nvPicPr>
          <p:cNvPr id="6" name="图片 5"/>
          <p:cNvPicPr>
            <a:picLocks noChangeAspect="1"/>
          </p:cNvPicPr>
          <p:nvPr/>
        </p:nvPicPr>
        <p:blipFill>
          <a:blip r:embed="rId3"/>
          <a:stretch>
            <a:fillRect/>
          </a:stretch>
        </p:blipFill>
        <p:spPr>
          <a:xfrm>
            <a:off x="4907280" y="-12065"/>
            <a:ext cx="6782435" cy="37445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470949" y="411748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394483" y="411748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318019" y="411748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241554" y="411748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165092" y="411748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678049" y="307517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347755" y="241648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558733" y="419239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2617459" y="445457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271291" y="554634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482269" y="419239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540995" y="307517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194826" y="241648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405804" y="419239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464530" y="445457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118360" y="554634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329339" y="419239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388068" y="307517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041898" y="241648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252877" y="419239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194333" y="473854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172618" y="377727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051224" y="477541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5973688" y="377727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7907585" y="477541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137596" y="265328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320725" y="257376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360322" y="567560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447915" y="252373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240865" y="562131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198245" y="216916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轴测投影面：</a:t>
            </a:r>
          </a:p>
        </p:txBody>
      </p:sp>
      <p:sp>
        <p:nvSpPr>
          <p:cNvPr id="67" name="1"/>
          <p:cNvSpPr txBox="1">
            <a:spLocks noChangeArrowheads="1"/>
          </p:cNvSpPr>
          <p:nvPr/>
        </p:nvSpPr>
        <p:spPr bwMode="auto">
          <a:xfrm>
            <a:off x="5036820" y="2277745"/>
            <a:ext cx="26301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轴测投影轴：</a:t>
            </a:r>
          </a:p>
        </p:txBody>
      </p:sp>
      <p:sp>
        <p:nvSpPr>
          <p:cNvPr id="69" name="1"/>
          <p:cNvSpPr txBox="1">
            <a:spLocks noChangeArrowheads="1"/>
          </p:cNvSpPr>
          <p:nvPr/>
        </p:nvSpPr>
        <p:spPr bwMode="auto">
          <a:xfrm>
            <a:off x="8886825" y="2275840"/>
            <a:ext cx="26104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轴向变形系数：</a:t>
            </a:r>
          </a:p>
        </p:txBody>
      </p:sp>
      <p:sp>
        <p:nvSpPr>
          <p:cNvPr id="70" name="1"/>
          <p:cNvSpPr txBox="1">
            <a:spLocks noChangeArrowheads="1"/>
          </p:cNvSpPr>
          <p:nvPr/>
        </p:nvSpPr>
        <p:spPr bwMode="auto">
          <a:xfrm>
            <a:off x="8893810" y="2623820"/>
            <a:ext cx="3093085" cy="139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坐标轴上单位长度在轴测投影图上的投影长度与坐标轴单位长度的比值，分别称为</a:t>
            </a:r>
            <a:r>
              <a:rPr lang="zh-CN" altLang="en-US" i="1" dirty="0">
                <a:solidFill>
                  <a:schemeClr val="tx1"/>
                </a:solidFill>
                <a:sym typeface="+mn-lt"/>
              </a:rPr>
              <a:t>X</a:t>
            </a:r>
            <a:r>
              <a:rPr lang="zh-CN" altLang="en-US" dirty="0">
                <a:solidFill>
                  <a:schemeClr val="tx1"/>
                </a:solidFill>
                <a:sym typeface="+mn-lt"/>
              </a:rPr>
              <a:t>、</a:t>
            </a:r>
            <a:r>
              <a:rPr lang="zh-CN" altLang="en-US" i="1" dirty="0">
                <a:solidFill>
                  <a:schemeClr val="tx1"/>
                </a:solidFill>
                <a:sym typeface="+mn-lt"/>
              </a:rPr>
              <a:t>Y</a:t>
            </a:r>
            <a:r>
              <a:rPr lang="zh-CN" altLang="en-US" dirty="0">
                <a:solidFill>
                  <a:schemeClr val="tx1"/>
                </a:solidFill>
                <a:sym typeface="+mn-lt"/>
              </a:rPr>
              <a:t>、</a:t>
            </a:r>
            <a:r>
              <a:rPr lang="zh-CN" altLang="en-US" i="1" dirty="0">
                <a:solidFill>
                  <a:schemeClr val="tx1"/>
                </a:solidFill>
                <a:sym typeface="+mn-lt"/>
              </a:rPr>
              <a:t>Z</a:t>
            </a:r>
            <a:r>
              <a:rPr lang="zh-CN" altLang="en-US" dirty="0">
                <a:solidFill>
                  <a:schemeClr val="tx1"/>
                </a:solidFill>
                <a:sym typeface="+mn-lt"/>
              </a:rPr>
              <a:t>轴的轴向变形系数，习惯上用</a:t>
            </a:r>
            <a:r>
              <a:rPr lang="zh-CN" altLang="en-US" i="1" dirty="0">
                <a:solidFill>
                  <a:schemeClr val="tx1"/>
                </a:solidFill>
                <a:sym typeface="+mn-lt"/>
              </a:rPr>
              <a:t>p</a:t>
            </a:r>
            <a:r>
              <a:rPr lang="zh-CN" altLang="en-US" dirty="0">
                <a:solidFill>
                  <a:schemeClr val="tx1"/>
                </a:solidFill>
                <a:sym typeface="+mn-lt"/>
              </a:rPr>
              <a:t>、</a:t>
            </a:r>
            <a:r>
              <a:rPr lang="zh-CN" altLang="en-US" i="1" dirty="0">
                <a:solidFill>
                  <a:schemeClr val="tx1"/>
                </a:solidFill>
                <a:sym typeface="+mn-lt"/>
              </a:rPr>
              <a:t>q</a:t>
            </a:r>
            <a:r>
              <a:rPr lang="zh-CN" altLang="en-US" dirty="0">
                <a:solidFill>
                  <a:schemeClr val="tx1"/>
                </a:solidFill>
                <a:sym typeface="+mn-lt"/>
              </a:rPr>
              <a:t>、</a:t>
            </a:r>
            <a:r>
              <a:rPr lang="zh-CN" altLang="en-US" i="1" dirty="0">
                <a:solidFill>
                  <a:schemeClr val="tx1"/>
                </a:solidFill>
                <a:sym typeface="+mn-lt"/>
              </a:rPr>
              <a:t>r</a:t>
            </a:r>
            <a:r>
              <a:rPr lang="zh-CN" altLang="en-US" dirty="0">
                <a:solidFill>
                  <a:schemeClr val="tx1"/>
                </a:solidFill>
                <a:sym typeface="+mn-lt"/>
              </a:rPr>
              <a:t>来表示：</a:t>
            </a:r>
            <a:r>
              <a:rPr lang="zh-CN" altLang="en-US" i="1" dirty="0">
                <a:solidFill>
                  <a:schemeClr val="tx1"/>
                </a:solidFill>
                <a:sym typeface="+mn-lt"/>
              </a:rPr>
              <a:t>p</a:t>
            </a:r>
            <a:r>
              <a:rPr lang="zh-CN" altLang="en-US" dirty="0">
                <a:solidFill>
                  <a:schemeClr val="tx1"/>
                </a:solidFill>
                <a:sym typeface="+mn-lt"/>
              </a:rPr>
              <a:t>=</a:t>
            </a:r>
            <a:r>
              <a:rPr lang="zh-CN" altLang="en-US" i="1" dirty="0">
                <a:solidFill>
                  <a:schemeClr val="tx1"/>
                </a:solidFill>
                <a:sym typeface="+mn-lt"/>
              </a:rPr>
              <a:t>O</a:t>
            </a:r>
            <a:r>
              <a:rPr lang="zh-CN" altLang="en-US" baseline="-25000" dirty="0">
                <a:solidFill>
                  <a:schemeClr val="tx1"/>
                </a:solidFill>
                <a:sym typeface="+mn-lt"/>
              </a:rPr>
              <a:t>1</a:t>
            </a:r>
            <a:r>
              <a:rPr lang="zh-CN" altLang="en-US" i="1" dirty="0">
                <a:solidFill>
                  <a:schemeClr val="tx1"/>
                </a:solidFill>
                <a:sym typeface="+mn-lt"/>
              </a:rPr>
              <a:t>X</a:t>
            </a:r>
            <a:r>
              <a:rPr lang="zh-CN" altLang="en-US" baseline="-25000" dirty="0">
                <a:solidFill>
                  <a:schemeClr val="tx1"/>
                </a:solidFill>
                <a:sym typeface="+mn-lt"/>
              </a:rPr>
              <a:t>1</a:t>
            </a:r>
            <a:r>
              <a:rPr lang="zh-CN" altLang="en-US" dirty="0">
                <a:solidFill>
                  <a:schemeClr val="tx1"/>
                </a:solidFill>
                <a:sym typeface="+mn-lt"/>
              </a:rPr>
              <a:t>/</a:t>
            </a:r>
            <a:r>
              <a:rPr lang="zh-CN" altLang="en-US" i="1" dirty="0">
                <a:solidFill>
                  <a:schemeClr val="tx1"/>
                </a:solidFill>
                <a:sym typeface="+mn-lt"/>
              </a:rPr>
              <a:t>OX</a:t>
            </a:r>
            <a:r>
              <a:rPr lang="zh-CN" altLang="en-US" dirty="0">
                <a:solidFill>
                  <a:schemeClr val="tx1"/>
                </a:solidFill>
                <a:sym typeface="+mn-lt"/>
              </a:rPr>
              <a:t>，</a:t>
            </a:r>
            <a:r>
              <a:rPr lang="zh-CN" altLang="en-US" i="1" dirty="0">
                <a:solidFill>
                  <a:schemeClr val="tx1"/>
                </a:solidFill>
                <a:sym typeface="+mn-lt"/>
              </a:rPr>
              <a:t>q</a:t>
            </a:r>
            <a:r>
              <a:rPr lang="zh-CN" altLang="en-US" dirty="0">
                <a:solidFill>
                  <a:schemeClr val="tx1"/>
                </a:solidFill>
                <a:sym typeface="+mn-lt"/>
              </a:rPr>
              <a:t> =</a:t>
            </a:r>
            <a:r>
              <a:rPr lang="zh-CN" altLang="en-US" i="1" dirty="0">
                <a:solidFill>
                  <a:schemeClr val="tx1"/>
                </a:solidFill>
                <a:sym typeface="+mn-lt"/>
              </a:rPr>
              <a:t>O</a:t>
            </a:r>
            <a:r>
              <a:rPr lang="zh-CN" altLang="en-US" baseline="-25000" dirty="0">
                <a:solidFill>
                  <a:schemeClr val="tx1"/>
                </a:solidFill>
                <a:sym typeface="+mn-lt"/>
              </a:rPr>
              <a:t>1</a:t>
            </a:r>
            <a:r>
              <a:rPr lang="zh-CN" altLang="en-US" i="1" dirty="0">
                <a:solidFill>
                  <a:schemeClr val="tx1"/>
                </a:solidFill>
                <a:sym typeface="+mn-lt"/>
              </a:rPr>
              <a:t>Y</a:t>
            </a:r>
            <a:r>
              <a:rPr lang="zh-CN" altLang="en-US" baseline="-25000" dirty="0">
                <a:solidFill>
                  <a:schemeClr val="tx1"/>
                </a:solidFill>
                <a:sym typeface="+mn-lt"/>
              </a:rPr>
              <a:t>1</a:t>
            </a:r>
            <a:r>
              <a:rPr lang="zh-CN" altLang="en-US" dirty="0">
                <a:solidFill>
                  <a:schemeClr val="tx1"/>
                </a:solidFill>
                <a:sym typeface="+mn-lt"/>
              </a:rPr>
              <a:t>/</a:t>
            </a:r>
            <a:r>
              <a:rPr lang="zh-CN" altLang="en-US" i="1" dirty="0">
                <a:solidFill>
                  <a:schemeClr val="tx1"/>
                </a:solidFill>
                <a:sym typeface="+mn-lt"/>
              </a:rPr>
              <a:t>OY</a:t>
            </a:r>
            <a:r>
              <a:rPr lang="zh-CN" altLang="en-US" dirty="0">
                <a:solidFill>
                  <a:schemeClr val="tx1"/>
                </a:solidFill>
                <a:sym typeface="+mn-lt"/>
              </a:rPr>
              <a:t>，</a:t>
            </a:r>
            <a:r>
              <a:rPr lang="zh-CN" altLang="en-US" i="1" dirty="0">
                <a:solidFill>
                  <a:schemeClr val="tx1"/>
                </a:solidFill>
                <a:sym typeface="+mn-lt"/>
              </a:rPr>
              <a:t>r </a:t>
            </a:r>
            <a:r>
              <a:rPr lang="zh-CN" altLang="en-US" dirty="0">
                <a:solidFill>
                  <a:schemeClr val="tx1"/>
                </a:solidFill>
                <a:sym typeface="+mn-lt"/>
              </a:rPr>
              <a:t>=</a:t>
            </a:r>
            <a:r>
              <a:rPr lang="zh-CN" altLang="en-US" i="1" dirty="0">
                <a:solidFill>
                  <a:schemeClr val="tx1"/>
                </a:solidFill>
                <a:sym typeface="+mn-lt"/>
              </a:rPr>
              <a:t>O</a:t>
            </a:r>
            <a:r>
              <a:rPr lang="zh-CN" altLang="en-US" baseline="-25000" dirty="0">
                <a:solidFill>
                  <a:schemeClr val="tx1"/>
                </a:solidFill>
                <a:sym typeface="+mn-lt"/>
              </a:rPr>
              <a:t>1</a:t>
            </a:r>
            <a:r>
              <a:rPr lang="zh-CN" altLang="en-US" i="1" dirty="0">
                <a:solidFill>
                  <a:schemeClr val="tx1"/>
                </a:solidFill>
                <a:sym typeface="+mn-lt"/>
              </a:rPr>
              <a:t>Z</a:t>
            </a:r>
            <a:r>
              <a:rPr lang="zh-CN" altLang="en-US" baseline="-25000" dirty="0">
                <a:solidFill>
                  <a:schemeClr val="tx1"/>
                </a:solidFill>
                <a:sym typeface="+mn-lt"/>
              </a:rPr>
              <a:t>1</a:t>
            </a:r>
            <a:r>
              <a:rPr lang="zh-CN" altLang="en-US" dirty="0">
                <a:solidFill>
                  <a:schemeClr val="tx1"/>
                </a:solidFill>
                <a:sym typeface="+mn-lt"/>
              </a:rPr>
              <a:t>/</a:t>
            </a:r>
            <a:r>
              <a:rPr lang="zh-CN" altLang="en-US" i="1" dirty="0">
                <a:solidFill>
                  <a:schemeClr val="tx1"/>
                </a:solidFill>
                <a:sym typeface="+mn-lt"/>
              </a:rPr>
              <a:t>OZ</a:t>
            </a:r>
            <a:r>
              <a:rPr lang="zh-CN" altLang="en-US" dirty="0">
                <a:solidFill>
                  <a:schemeClr val="tx1"/>
                </a:solidFill>
                <a:sym typeface="+mn-lt"/>
              </a:rPr>
              <a:t>。</a:t>
            </a:r>
          </a:p>
        </p:txBody>
      </p:sp>
      <p:sp>
        <p:nvSpPr>
          <p:cNvPr id="71" name="1"/>
          <p:cNvSpPr txBox="1">
            <a:spLocks noChangeArrowheads="1"/>
          </p:cNvSpPr>
          <p:nvPr/>
        </p:nvSpPr>
        <p:spPr bwMode="auto">
          <a:xfrm>
            <a:off x="3090545" y="536829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投射方向：</a:t>
            </a:r>
          </a:p>
        </p:txBody>
      </p:sp>
      <p:sp>
        <p:nvSpPr>
          <p:cNvPr id="72" name="1"/>
          <p:cNvSpPr txBox="1">
            <a:spLocks noChangeArrowheads="1"/>
          </p:cNvSpPr>
          <p:nvPr/>
        </p:nvSpPr>
        <p:spPr bwMode="auto">
          <a:xfrm>
            <a:off x="3100070" y="5722620"/>
            <a:ext cx="203009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在形成轴测投影过程中，投射线的方向。</a:t>
            </a:r>
          </a:p>
        </p:txBody>
      </p:sp>
      <p:sp>
        <p:nvSpPr>
          <p:cNvPr id="73" name="1"/>
          <p:cNvSpPr txBox="1">
            <a:spLocks noChangeArrowheads="1"/>
          </p:cNvSpPr>
          <p:nvPr/>
        </p:nvSpPr>
        <p:spPr bwMode="auto">
          <a:xfrm>
            <a:off x="6906260" y="5374640"/>
            <a:ext cx="270700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轴间角：</a:t>
            </a:r>
          </a:p>
        </p:txBody>
      </p:sp>
      <p:sp>
        <p:nvSpPr>
          <p:cNvPr id="74" name="1"/>
          <p:cNvSpPr txBox="1">
            <a:spLocks noChangeArrowheads="1"/>
          </p:cNvSpPr>
          <p:nvPr/>
        </p:nvSpPr>
        <p:spPr bwMode="auto">
          <a:xfrm>
            <a:off x="6913332" y="5722705"/>
            <a:ext cx="2242094"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在轴测投影图上，轴测投影轴之间的夹角即是轴间角。</a:t>
            </a:r>
          </a:p>
        </p:txBody>
      </p:sp>
      <p:sp>
        <p:nvSpPr>
          <p:cNvPr id="3" name="文本框 2"/>
          <p:cNvSpPr txBox="1"/>
          <p:nvPr/>
        </p:nvSpPr>
        <p:spPr>
          <a:xfrm>
            <a:off x="1106805" y="330835"/>
            <a:ext cx="5323840" cy="564898"/>
          </a:xfrm>
          <a:prstGeom prst="rect">
            <a:avLst/>
          </a:prstGeom>
          <a:noFill/>
        </p:spPr>
        <p:txBody>
          <a:bodyPr wrap="square" rtlCol="0" anchor="t">
            <a:spAutoFit/>
          </a:bodyPr>
          <a:lstStyle/>
          <a:p>
            <a:pPr>
              <a:lnSpc>
                <a:spcPct val="120000"/>
              </a:lnSpc>
            </a:pPr>
            <a:r>
              <a:rPr lang="zh-CN" altLang="en-US" sz="2800" b="1" dirty="0">
                <a:solidFill>
                  <a:srgbClr val="F87616"/>
                </a:solidFill>
              </a:rPr>
              <a:t>轴测投影图的分类</a:t>
            </a:r>
          </a:p>
        </p:txBody>
      </p:sp>
      <p:sp>
        <p:nvSpPr>
          <p:cNvPr id="2" name="1"/>
          <p:cNvSpPr txBox="1">
            <a:spLocks noChangeArrowheads="1"/>
          </p:cNvSpPr>
          <p:nvPr/>
        </p:nvSpPr>
        <p:spPr bwMode="auto">
          <a:xfrm>
            <a:off x="1198880" y="2515870"/>
            <a:ext cx="270192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用来作投影的平面称为轴测投影面，用</a:t>
            </a:r>
            <a:r>
              <a:rPr lang="zh-CN" altLang="en-US" sz="1400" i="1" dirty="0">
                <a:solidFill>
                  <a:schemeClr val="tx1"/>
                </a:solidFill>
                <a:latin typeface="微软雅黑" panose="020B0503020204020204" pitchFamily="34" charset="-122"/>
                <a:cs typeface="+mn-ea"/>
                <a:sym typeface="+mn-lt"/>
              </a:rPr>
              <a:t>P </a:t>
            </a:r>
            <a:r>
              <a:rPr lang="zh-CN" altLang="en-US" sz="1400" dirty="0">
                <a:solidFill>
                  <a:schemeClr val="tx1"/>
                </a:solidFill>
                <a:latin typeface="微软雅黑" panose="020B0503020204020204" pitchFamily="34" charset="-122"/>
                <a:cs typeface="+mn-ea"/>
                <a:sym typeface="+mn-lt"/>
              </a:rPr>
              <a:t>表示轴测投影面。</a:t>
            </a:r>
          </a:p>
        </p:txBody>
      </p:sp>
      <p:sp>
        <p:nvSpPr>
          <p:cNvPr id="4" name="1"/>
          <p:cNvSpPr txBox="1">
            <a:spLocks noChangeArrowheads="1"/>
          </p:cNvSpPr>
          <p:nvPr/>
        </p:nvSpPr>
        <p:spPr bwMode="auto">
          <a:xfrm>
            <a:off x="5037455" y="2624455"/>
            <a:ext cx="262953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空间形体上的坐标轴</a:t>
            </a:r>
            <a:r>
              <a:rPr lang="zh-CN" altLang="en-US" i="1" dirty="0">
                <a:solidFill>
                  <a:schemeClr val="tx1"/>
                </a:solidFill>
                <a:sym typeface="+mn-lt"/>
              </a:rPr>
              <a:t>OX</a:t>
            </a:r>
            <a:r>
              <a:rPr lang="zh-CN" altLang="en-US" dirty="0">
                <a:solidFill>
                  <a:schemeClr val="tx1"/>
                </a:solidFill>
                <a:sym typeface="+mn-lt"/>
              </a:rPr>
              <a:t>、</a:t>
            </a:r>
            <a:r>
              <a:rPr lang="zh-CN" altLang="en-US" i="1" dirty="0">
                <a:solidFill>
                  <a:schemeClr val="tx1"/>
                </a:solidFill>
                <a:sym typeface="+mn-lt"/>
              </a:rPr>
              <a:t>OY</a:t>
            </a:r>
            <a:r>
              <a:rPr lang="zh-CN" altLang="en-US" dirty="0">
                <a:solidFill>
                  <a:schemeClr val="tx1"/>
                </a:solidFill>
                <a:sym typeface="+mn-lt"/>
              </a:rPr>
              <a:t>、</a:t>
            </a:r>
            <a:r>
              <a:rPr lang="zh-CN" altLang="en-US" i="1" dirty="0">
                <a:solidFill>
                  <a:schemeClr val="tx1"/>
                </a:solidFill>
                <a:sym typeface="+mn-lt"/>
              </a:rPr>
              <a:t>OZ </a:t>
            </a:r>
            <a:r>
              <a:rPr lang="zh-CN" altLang="en-US" dirty="0">
                <a:solidFill>
                  <a:schemeClr val="tx1"/>
                </a:solidFill>
                <a:sym typeface="+mn-lt"/>
              </a:rPr>
              <a:t>在轴测投影面P上的投影</a:t>
            </a:r>
            <a:r>
              <a:rPr lang="zh-CN" altLang="en-US" i="1" dirty="0">
                <a:solidFill>
                  <a:schemeClr val="tx1"/>
                </a:solidFill>
                <a:sym typeface="+mn-lt"/>
              </a:rPr>
              <a:t>O</a:t>
            </a:r>
            <a:r>
              <a:rPr lang="zh-CN" altLang="en-US" baseline="-25000" dirty="0">
                <a:solidFill>
                  <a:schemeClr val="tx1"/>
                </a:solidFill>
                <a:sym typeface="+mn-lt"/>
              </a:rPr>
              <a:t>1</a:t>
            </a:r>
            <a:r>
              <a:rPr lang="zh-CN" altLang="en-US" i="1" dirty="0">
                <a:solidFill>
                  <a:schemeClr val="tx1"/>
                </a:solidFill>
                <a:sym typeface="+mn-lt"/>
              </a:rPr>
              <a:t>X</a:t>
            </a:r>
            <a:r>
              <a:rPr lang="zh-CN" altLang="en-US" baseline="-25000" dirty="0">
                <a:solidFill>
                  <a:schemeClr val="tx1"/>
                </a:solidFill>
                <a:sym typeface="+mn-lt"/>
              </a:rPr>
              <a:t>1</a:t>
            </a:r>
            <a:r>
              <a:rPr lang="zh-CN" altLang="en-US" dirty="0">
                <a:solidFill>
                  <a:schemeClr val="tx1"/>
                </a:solidFill>
                <a:sym typeface="+mn-lt"/>
              </a:rPr>
              <a:t>、</a:t>
            </a:r>
            <a:r>
              <a:rPr lang="zh-CN" altLang="en-US" i="1" dirty="0">
                <a:solidFill>
                  <a:schemeClr val="tx1"/>
                </a:solidFill>
                <a:sym typeface="+mn-lt"/>
              </a:rPr>
              <a:t>O</a:t>
            </a:r>
            <a:r>
              <a:rPr lang="zh-CN" altLang="en-US" baseline="-25000" dirty="0">
                <a:solidFill>
                  <a:schemeClr val="tx1"/>
                </a:solidFill>
                <a:sym typeface="+mn-lt"/>
              </a:rPr>
              <a:t>1</a:t>
            </a:r>
            <a:r>
              <a:rPr lang="zh-CN" altLang="en-US" i="1" dirty="0">
                <a:solidFill>
                  <a:schemeClr val="tx1"/>
                </a:solidFill>
                <a:sym typeface="+mn-lt"/>
              </a:rPr>
              <a:t>Y</a:t>
            </a:r>
            <a:r>
              <a:rPr lang="zh-CN" altLang="en-US" baseline="-25000" dirty="0">
                <a:solidFill>
                  <a:schemeClr val="tx1"/>
                </a:solidFill>
                <a:sym typeface="+mn-lt"/>
              </a:rPr>
              <a:t>1</a:t>
            </a:r>
            <a:r>
              <a:rPr lang="zh-CN" altLang="en-US" dirty="0">
                <a:solidFill>
                  <a:schemeClr val="tx1"/>
                </a:solidFill>
                <a:sym typeface="+mn-lt"/>
              </a:rPr>
              <a:t>、</a:t>
            </a:r>
            <a:r>
              <a:rPr lang="zh-CN" altLang="en-US" i="1" dirty="0">
                <a:solidFill>
                  <a:schemeClr val="tx1"/>
                </a:solidFill>
                <a:sym typeface="+mn-lt"/>
              </a:rPr>
              <a:t>O</a:t>
            </a:r>
            <a:r>
              <a:rPr lang="zh-CN" altLang="en-US" baseline="-25000" dirty="0">
                <a:solidFill>
                  <a:schemeClr val="tx1"/>
                </a:solidFill>
                <a:sym typeface="+mn-lt"/>
              </a:rPr>
              <a:t>1</a:t>
            </a:r>
            <a:r>
              <a:rPr lang="zh-CN" altLang="en-US" i="1" dirty="0">
                <a:solidFill>
                  <a:schemeClr val="tx1"/>
                </a:solidFill>
                <a:sym typeface="+mn-lt"/>
              </a:rPr>
              <a:t>Z</a:t>
            </a:r>
            <a:r>
              <a:rPr lang="zh-CN" altLang="en-US" baseline="-25000" dirty="0">
                <a:solidFill>
                  <a:schemeClr val="tx1"/>
                </a:solidFill>
                <a:sym typeface="+mn-lt"/>
              </a:rPr>
              <a:t>1</a:t>
            </a:r>
            <a:r>
              <a:rPr lang="zh-CN" altLang="en-US" dirty="0">
                <a:solidFill>
                  <a:schemeClr val="tx1"/>
                </a:solidFill>
                <a:sym typeface="+mn-lt"/>
              </a:rPr>
              <a:t>就称为轴测投影轴，简称轴测轴。</a:t>
            </a:r>
          </a:p>
        </p:txBody>
      </p:sp>
      <p:sp>
        <p:nvSpPr>
          <p:cNvPr id="5" name="矩形 4"/>
          <p:cNvSpPr/>
          <p:nvPr/>
        </p:nvSpPr>
        <p:spPr>
          <a:xfrm>
            <a:off x="784384" y="1224549"/>
            <a:ext cx="2492990" cy="424732"/>
          </a:xfrm>
          <a:prstGeom prst="rect">
            <a:avLst/>
          </a:prstGeom>
        </p:spPr>
        <p:txBody>
          <a:bodyPr wrap="none">
            <a:spAutoFit/>
          </a:bodyPr>
          <a:lstStyle/>
          <a:p>
            <a:pPr>
              <a:lnSpc>
                <a:spcPct val="120000"/>
              </a:lnSpc>
            </a:pPr>
            <a:r>
              <a:rPr lang="zh-CN" altLang="en-US" b="1" dirty="0">
                <a:solidFill>
                  <a:srgbClr val="F87616"/>
                </a:solidFill>
              </a:rPr>
              <a:t>轴测投影图的相关知识</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childTnLst>
                                </p:cTn>
                              </p:par>
                            </p:childTnLst>
                          </p:cTn>
                        </p:par>
                        <p:par>
                          <p:cTn id="87" fill="hold">
                            <p:stCondLst>
                              <p:cond delay="1500"/>
                            </p:stCondLst>
                            <p:childTnLst>
                              <p:par>
                                <p:cTn id="88" presetID="1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ppt_x</p:attrName>
                                        </p:attrNameLst>
                                      </p:cBhvr>
                                      <p:tavLst>
                                        <p:tav tm="0">
                                          <p:val>
                                            <p:strVal val="#ppt_x-#ppt_w*1.125000"/>
                                          </p:val>
                                        </p:tav>
                                        <p:tav tm="100000">
                                          <p:val>
                                            <p:strVal val="#ppt_x"/>
                                          </p:val>
                                        </p:tav>
                                      </p:tavLst>
                                    </p:anim>
                                    <p:animEffect transition="in" filter="wipe(right)">
                                      <p:cBhvr>
                                        <p:cTn id="95" dur="500"/>
                                        <p:tgtEl>
                                          <p:spTgt spid="38"/>
                                        </p:tgtEl>
                                      </p:cBhvr>
                                    </p:animEffect>
                                  </p:childTnLst>
                                </p:cTn>
                              </p:par>
                              <p:par>
                                <p:cTn id="96" presetID="2" presetClass="entr" presetSubtype="1"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ppt_x"/>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additive="base">
                                        <p:cTn id="106" dur="500" fill="hold"/>
                                        <p:tgtEl>
                                          <p:spTgt spid="45"/>
                                        </p:tgtEl>
                                        <p:attrNameLst>
                                          <p:attrName>ppt_x</p:attrName>
                                        </p:attrNameLst>
                                      </p:cBhvr>
                                      <p:tavLst>
                                        <p:tav tm="0">
                                          <p:val>
                                            <p:strVal val="#ppt_x"/>
                                          </p:val>
                                        </p:tav>
                                        <p:tav tm="100000">
                                          <p:val>
                                            <p:strVal val="#ppt_x"/>
                                          </p:val>
                                        </p:tav>
                                      </p:tavLst>
                                    </p:anim>
                                    <p:anim calcmode="lin" valueType="num">
                                      <p:cBhvr additive="base">
                                        <p:cTn id="107" dur="500" fill="hold"/>
                                        <p:tgtEl>
                                          <p:spTgt spid="45"/>
                                        </p:tgtEl>
                                        <p:attrNameLst>
                                          <p:attrName>ppt_y</p:attrName>
                                        </p:attrNameLst>
                                      </p:cBhvr>
                                      <p:tavLst>
                                        <p:tav tm="0">
                                          <p:val>
                                            <p:strVal val="0-#ppt_h/2"/>
                                          </p:val>
                                        </p:tav>
                                        <p:tav tm="100000">
                                          <p:val>
                                            <p:strVal val="#ppt_y"/>
                                          </p:val>
                                        </p:tav>
                                      </p:tavLst>
                                    </p:anim>
                                  </p:childTnLst>
                                </p:cTn>
                              </p:par>
                              <p:par>
                                <p:cTn id="108" presetID="1" presetClass="entr" presetSubtype="0"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childTnLst>
                                </p:cTn>
                              </p:par>
                              <p:par>
                                <p:cTn id="112" presetID="2" presetClass="entr" presetSubtype="1"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0-#ppt_h/2"/>
                                          </p:val>
                                        </p:tav>
                                        <p:tav tm="100000">
                                          <p:val>
                                            <p:strVal val="#ppt_y"/>
                                          </p:val>
                                        </p:tav>
                                      </p:tavLst>
                                    </p:anim>
                                  </p:childTnLst>
                                </p:cTn>
                              </p:par>
                            </p:childTnLst>
                          </p:cTn>
                        </p:par>
                        <p:par>
                          <p:cTn id="116" fill="hold">
                            <p:stCondLst>
                              <p:cond delay="2000"/>
                            </p:stCondLst>
                            <p:childTnLst>
                              <p:par>
                                <p:cTn id="117" presetID="1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p:tgtEl>
                                          <p:spTgt spid="26"/>
                                        </p:tgtEl>
                                        <p:attrNameLst>
                                          <p:attrName>ppt_x</p:attrName>
                                        </p:attrNameLst>
                                      </p:cBhvr>
                                      <p:tavLst>
                                        <p:tav tm="0">
                                          <p:val>
                                            <p:strVal val="#ppt_x-#ppt_w*1.125000"/>
                                          </p:val>
                                        </p:tav>
                                        <p:tav tm="100000">
                                          <p:val>
                                            <p:strVal val="#ppt_x"/>
                                          </p:val>
                                        </p:tav>
                                      </p:tavLst>
                                    </p:anim>
                                    <p:animEffect transition="in" filter="wipe(right)">
                                      <p:cBhvr>
                                        <p:cTn id="120" dur="500"/>
                                        <p:tgtEl>
                                          <p:spTgt spid="26"/>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p:tgtEl>
                                          <p:spTgt spid="41"/>
                                        </p:tgtEl>
                                        <p:attrNameLst>
                                          <p:attrName>ppt_x</p:attrName>
                                        </p:attrNameLst>
                                      </p:cBhvr>
                                      <p:tavLst>
                                        <p:tav tm="0">
                                          <p:val>
                                            <p:strVal val="#ppt_x-#ppt_w*1.125000"/>
                                          </p:val>
                                        </p:tav>
                                        <p:tav tm="100000">
                                          <p:val>
                                            <p:strVal val="#ppt_x"/>
                                          </p:val>
                                        </p:tav>
                                      </p:tavLst>
                                    </p:anim>
                                    <p:animEffect transition="in" filter="wipe(right)">
                                      <p:cBhvr>
                                        <p:cTn id="124" dur="500"/>
                                        <p:tgtEl>
                                          <p:spTgt spid="41"/>
                                        </p:tgtEl>
                                      </p:cBhvr>
                                    </p:animEffect>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67" grpId="0"/>
      <p:bldP spid="69" grpId="0"/>
      <p:bldP spid="70" grpId="0"/>
      <p:bldP spid="71" grpId="0"/>
      <p:bldP spid="72" grpId="0"/>
      <p:bldP spid="73" grpId="0"/>
      <p:bldP spid="74" grpId="0"/>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3"/>
            </p:custDataLst>
          </p:nvPr>
        </p:nvSpPr>
        <p:spPr>
          <a:xfrm>
            <a:off x="0" y="0"/>
            <a:ext cx="12192000" cy="34290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4"/>
            </p:custDataLst>
          </p:nvPr>
        </p:nvSpPr>
        <p:spPr>
          <a:xfrm>
            <a:off x="914363" y="1036336"/>
            <a:ext cx="3657625" cy="1280147"/>
          </a:xfrm>
          <a:prstGeom prst="rect">
            <a:avLst/>
          </a:prstGeom>
          <a:noFill/>
        </p:spPr>
        <p:txBody>
          <a:bodyPr wrap="square" lIns="63500" tIns="25400" rIns="63500" bIns="25400" rtlCol="0" anchor="ctr" anchorCtr="0">
            <a:normAutofit fontScale="97500" lnSpcReduction="10000"/>
          </a:bodyPr>
          <a:lstStyle/>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pitchFamily="34" charset="-122"/>
                <a:ea typeface="微软雅黑" panose="020B0503020204020204" pitchFamily="34" charset="-122"/>
              </a:rPr>
              <a:t>轴测投影图的分类</a:t>
            </a:r>
          </a:p>
        </p:txBody>
      </p:sp>
      <p:sp>
        <p:nvSpPr>
          <p:cNvPr id="11" name="Title 6"/>
          <p:cNvSpPr txBox="1"/>
          <p:nvPr>
            <p:custDataLst>
              <p:tags r:id="rId5"/>
            </p:custDataLst>
          </p:nvPr>
        </p:nvSpPr>
        <p:spPr>
          <a:xfrm>
            <a:off x="5410199" y="1066809"/>
            <a:ext cx="5867438" cy="1219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根据投射方向、轴测投影面及空间坐标系之间的相对位置变化，可以得到不同的轴测投影图，即正轴测投影图和斜轴测投影图两类。</a:t>
            </a:r>
          </a:p>
        </p:txBody>
      </p:sp>
      <p:sp>
        <p:nvSpPr>
          <p:cNvPr id="7" name="Title 6"/>
          <p:cNvSpPr txBox="1"/>
          <p:nvPr>
            <p:custDataLst>
              <p:tags r:id="rId6"/>
            </p:custDataLst>
          </p:nvPr>
        </p:nvSpPr>
        <p:spPr>
          <a:xfrm>
            <a:off x="914359" y="3962432"/>
            <a:ext cx="4876838" cy="21336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0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将物体三个方向的面及其三个坐标轴与投影面倾斜，投射线垂直投影面，称为轴测正投影，简称正轴测，如图1-5-2所示。</a:t>
            </a:r>
          </a:p>
        </p:txBody>
      </p:sp>
      <p:sp>
        <p:nvSpPr>
          <p:cNvPr id="9" name="Title 6"/>
          <p:cNvSpPr txBox="1"/>
          <p:nvPr>
            <p:custDataLst>
              <p:tags r:id="rId7"/>
            </p:custDataLst>
          </p:nvPr>
        </p:nvSpPr>
        <p:spPr>
          <a:xfrm>
            <a:off x="6400803" y="3962432"/>
            <a:ext cx="4876838" cy="21336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0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将物体一个方向的面及其两个坐标轴与投影面平行，投射线与投影面斜交，称为轴测斜投影，简称斜轴测，如图1-5-3所示。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轴测投影图的分类</a:t>
            </a:r>
          </a:p>
        </p:txBody>
      </p:sp>
      <p:pic>
        <p:nvPicPr>
          <p:cNvPr id="4" name="图片 3"/>
          <p:cNvPicPr>
            <a:picLocks noChangeAspect="1"/>
          </p:cNvPicPr>
          <p:nvPr/>
        </p:nvPicPr>
        <p:blipFill>
          <a:blip r:embed="rId2"/>
          <a:stretch>
            <a:fillRect/>
          </a:stretch>
        </p:blipFill>
        <p:spPr>
          <a:xfrm>
            <a:off x="807720" y="1939925"/>
            <a:ext cx="5384467" cy="3528000"/>
          </a:xfrm>
          <a:prstGeom prst="rect">
            <a:avLst/>
          </a:prstGeom>
        </p:spPr>
      </p:pic>
      <p:pic>
        <p:nvPicPr>
          <p:cNvPr id="5" name="图片 4"/>
          <p:cNvPicPr>
            <a:picLocks noChangeAspect="1"/>
          </p:cNvPicPr>
          <p:nvPr/>
        </p:nvPicPr>
        <p:blipFill>
          <a:blip r:embed="rId3"/>
          <a:stretch>
            <a:fillRect/>
          </a:stretch>
        </p:blipFill>
        <p:spPr>
          <a:xfrm>
            <a:off x="6637020" y="1939925"/>
            <a:ext cx="4790942" cy="352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216025" y="1778000"/>
            <a:ext cx="2789555" cy="20478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1）在正轴测中，由于物体各面对轴测投影面的倾斜角度不同，或在斜轴测中透射线与轴测投影面的倾斜角度不同，同一物体可以画出无数个不同的轴测图。不同的轴测图，它们的三个轴测轴的方向与轴间角都不同。</a:t>
            </a:r>
          </a:p>
        </p:txBody>
      </p:sp>
      <p:sp>
        <p:nvSpPr>
          <p:cNvPr id="32" name="矩形 31"/>
          <p:cNvSpPr/>
          <p:nvPr/>
        </p:nvSpPr>
        <p:spPr>
          <a:xfrm>
            <a:off x="8182610" y="1211580"/>
            <a:ext cx="2781935" cy="260731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（3）只有与坐标轴平行的线段，才能与坐标轴发生相同的变形，因此其投影长度才能够按照变形系数 </a:t>
            </a:r>
            <a:r>
              <a:rPr lang="zh-CN" altLang="en-US" sz="1400" i="1" dirty="0">
                <a:solidFill>
                  <a:schemeClr val="tx1">
                    <a:lumMod val="85000"/>
                    <a:lumOff val="15000"/>
                  </a:schemeClr>
                </a:solidFill>
                <a:cs typeface="+mn-ea"/>
                <a:sym typeface="+mn-lt"/>
              </a:rPr>
              <a:t>p</a:t>
            </a:r>
            <a:r>
              <a:rPr lang="zh-CN" altLang="en-US" sz="1400" dirty="0">
                <a:solidFill>
                  <a:schemeClr val="tx1">
                    <a:lumMod val="85000"/>
                    <a:lumOff val="15000"/>
                  </a:schemeClr>
                </a:solidFill>
                <a:cs typeface="+mn-ea"/>
                <a:sym typeface="+mn-lt"/>
              </a:rPr>
              <a:t>、</a:t>
            </a:r>
            <a:r>
              <a:rPr lang="zh-CN" altLang="en-US" sz="1400" i="1" dirty="0">
                <a:solidFill>
                  <a:schemeClr val="tx1">
                    <a:lumMod val="85000"/>
                    <a:lumOff val="15000"/>
                  </a:schemeClr>
                </a:solidFill>
                <a:cs typeface="+mn-ea"/>
                <a:sym typeface="+mn-lt"/>
              </a:rPr>
              <a:t>q</a:t>
            </a:r>
            <a:r>
              <a:rPr lang="zh-CN" altLang="en-US" sz="1400" dirty="0">
                <a:solidFill>
                  <a:schemeClr val="tx1">
                    <a:lumMod val="85000"/>
                    <a:lumOff val="15000"/>
                  </a:schemeClr>
                </a:solidFill>
                <a:cs typeface="+mn-ea"/>
                <a:sym typeface="+mn-lt"/>
              </a:rPr>
              <a:t>、</a:t>
            </a:r>
            <a:r>
              <a:rPr lang="zh-CN" altLang="en-US" sz="1400" i="1" dirty="0">
                <a:solidFill>
                  <a:schemeClr val="tx1">
                    <a:lumMod val="85000"/>
                    <a:lumOff val="15000"/>
                  </a:schemeClr>
                </a:solidFill>
                <a:cs typeface="+mn-ea"/>
                <a:sym typeface="+mn-lt"/>
              </a:rPr>
              <a:t>r</a:t>
            </a:r>
            <a:r>
              <a:rPr lang="zh-CN" altLang="en-US" sz="1400" dirty="0">
                <a:solidFill>
                  <a:schemeClr val="tx1">
                    <a:lumMod val="85000"/>
                    <a:lumOff val="15000"/>
                  </a:schemeClr>
                </a:solidFill>
                <a:cs typeface="+mn-ea"/>
                <a:sym typeface="+mn-lt"/>
              </a:rPr>
              <a:t>来确定和测量；和坐标轴不平行的直线，其投影可能变长或缩短，不能在图上直接量取尺寸，而要先定出该直线的两端点的位置，再画出直线的</a:t>
            </a:r>
          </a:p>
          <a:p>
            <a:pPr algn="r">
              <a:lnSpc>
                <a:spcPct val="130000"/>
              </a:lnSpc>
            </a:pPr>
            <a:r>
              <a:rPr lang="zh-CN" altLang="en-US" sz="1400" dirty="0">
                <a:solidFill>
                  <a:schemeClr val="tx1">
                    <a:lumMod val="85000"/>
                    <a:lumOff val="15000"/>
                  </a:schemeClr>
                </a:solidFill>
                <a:cs typeface="+mn-ea"/>
                <a:sym typeface="+mn-lt"/>
              </a:rPr>
              <a:t>轴测投影。</a:t>
            </a:r>
          </a:p>
        </p:txBody>
      </p:sp>
      <p:sp>
        <p:nvSpPr>
          <p:cNvPr id="33" name="矩形 32"/>
          <p:cNvSpPr/>
          <p:nvPr/>
        </p:nvSpPr>
        <p:spPr>
          <a:xfrm>
            <a:off x="4685030" y="4248785"/>
            <a:ext cx="2784475" cy="232791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2）因轴测图系用平行投射线进行投影，所以在任何轴测图中，直线的投影仍然是直线，空间相互平行的直线，其轴测投影仍然相互平行，直线的分段比例在轴测投影中比例仍不变，与坐标轴平行的线段，它们的轴测投影也平行于相应的轴测轴。</a:t>
            </a:r>
          </a:p>
        </p:txBody>
      </p:sp>
      <p:cxnSp>
        <p:nvCxnSpPr>
          <p:cNvPr id="3" name="直接连接符 2"/>
          <p:cNvCxnSpPr/>
          <p:nvPr/>
        </p:nvCxnSpPr>
        <p:spPr>
          <a:xfrm>
            <a:off x="400558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1885" y="389255"/>
            <a:ext cx="670242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轴测投影具有以下几方面的特性：</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4.xml><?xml version="1.0" encoding="utf-8"?>
<p:tagLst xmlns:a="http://schemas.openxmlformats.org/drawingml/2006/main" xmlns:r="http://schemas.openxmlformats.org/officeDocument/2006/relationships" xmlns:p="http://schemas.openxmlformats.org/presentationml/2006/main">
  <p:tag name="KSO_WM_SLIDE_ID" val="diagram2021447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80"/>
  <p:tag name="KSO_WM_SLIDE_POSITION" val="0*0"/>
  <p:tag name="KSO_WM_TAG_VERSION" val="1.0"/>
  <p:tag name="KSO_WM_BEAUTIFY_FLAG" val="#wm#"/>
  <p:tag name="KSO_WM_TEMPLATE_CATEGORY" val="diagram"/>
  <p:tag name="KSO_WM_TEMPLATE_INDEX" val="20214478"/>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topBottom&quot;}],&quot;id&quot;:&quot;2020-10-28T21:03:44&quot;,&quot;maxSize&quot;:{&quot;size1&quot;:37.799999999999997},&quot;minSize&quot;:{&quot;size1&quot;:37.799999999999997},&quot;normalSize&quot;:{&quot;size1&quot;:37.799999999999997},&quot;subLayout&quot;:[{&quot;direction&quot;:1,&quot;id&quot;:&quot;2020-10-28T21:03:44&quot;,&quot;maxSize&quot;:{&quot;size1&quot;:59.999638998979208},&quot;minSize&quot;:{&quot;size1&quot;:37.599638998979209},&quot;normalSize&quot;:{&quot;size1&quot;:37.599638998979209},&quot;subLayout&quot;:[{&quot;id&quot;:&quot;2020-10-28T21:03:44&quot;,&quot;margin&quot;:{&quot;bottom&quot;:0,&quot;left&quot;:2.5399999618530273,&quot;right&quot;:0.026000002399086952,&quot;top&quot;:2.1170001029968262},&quot;type&quot;:0},{&quot;id&quot;:&quot;2020-10-28T21:03:44&quot;,&quot;margin&quot;:{&quot;bottom&quot;:0,&quot;left&quot;:2.3020000457763672,&quot;right&quot;:2.5399999618530273,&quot;top&quot;:2.1170001029968262},&quot;type&quot;:0}],&quot;type&quot;:0},{&quot;direction&quot;:1,&quot;id&quot;:&quot;2020-10-28T21:03:44&quot;,&quot;maxSize&quot;:{&quot;size1&quot;:52.399606415100664},&quot;minSize&quot;:{&quot;size1&quot;:42.499606415100665},&quot;normalSize&quot;:{&quot;size1&quot;:52.399606415100664},&quot;subLayout&quot;:[{&quot;id&quot;:&quot;2020-10-28T21:03:44&quot;,&quot;margin&quot;:{&quot;bottom&quot;:2.1170001029968262,&quot;left&quot;:2.5399999618530273,&quot;right&quot;:1.6670000553131104,&quot;top&quot;:3.809999942779541},&quot;type&quot;:0},{&quot;id&quot;:&quot;2020-10-28T21:03:44&quot;,&quot;margin&quot;:{&quot;bottom&quot;:2.1170001029968262,&quot;left&quot;:0.026000002399086952,&quot;right&quot;:2.5399999618530273,&quot;top&quot;:3.809999942779541},&quot;type&quot;:0}],&quot;type&quot;:0}],&quot;type&quot;:0}"/>
  <p:tag name="KSO_WM_SLIDE_BACKGROUND" val="[&quot;topBottom&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fd40fe9a9ac260a445c84"/>
  <p:tag name="KSO_WM_CHIP_FILLPROP" val="[[{&quot;text_align&quot;:&quot;lm&quot;,&quot;text_direction&quot;:&quot;horizontal&quot;,&quot;support_big_font&quot;:false,&quot;fill_id&quot;:&quot;e471f58a08ff45288fcb8ed9aa24f7d0&quot;,&quot;fill_align&quot;:&quot;cm&quot;,&quot;chip_types&quot;:[&quot;header&quot;]},{&quot;text_align&quot;:&quot;lm&quot;,&quot;text_direction&quot;:&quot;horizontal&quot;,&quot;support_big_font&quot;:false,&quot;fill_id&quot;:&quot;458fc49eb0454b4a80034ea1bde15300&quot;,&quot;fill_align&quot;:&quot;lm&quot;,&quot;chip_types&quot;:[&quot;text&quot;]},{&quot;text_align&quot;:&quot;lm&quot;,&quot;text_direction&quot;:&quot;horizontal&quot;,&quot;support_big_font&quot;:false,&quot;fill_id&quot;:&quot;47b3b815ff3542c0809efae2ac11f842&quot;,&quot;fill_align&quot;:&quot;lm&quot;,&quot;chip_types&quot;:[&quot;text&quot;,&quot;picture&quot;,&quot;table&quot;]},{&quot;text_align&quot;:&quot;lm&quot;,&quot;text_direction&quot;:&quot;horizontal&quot;,&quot;support_big_font&quot;:false,&quot;fill_id&quot;:&quot;401420ea2ab441e3b3aa1de0f1dac11f&quot;,&quot;fill_align&quot;:&quot;lm&quot;,&quot;chip_types&quot;:[&quot;text&quot;,&quot;picture&quot;,&quot;table&quot;]}]]"/>
  <p:tag name="KSO_WM_CHIP_DECFILLPROP" val="[]"/>
  <p:tag name="KSO_WM_CHIP_GROUPID" val="5eaaa040b578bff8f7541db9"/>
  <p:tag name="KSO_WM_SLIDE_BK_DARK_LIGHT" val="2"/>
  <p:tag name="KSO_WM_SLIDE_BACKGROUND_TYPE" val="topBottom"/>
  <p:tag name="KSO_WM_SLIDE_SUPPORT_FEATURE_TYPE" val="0"/>
  <p:tag name="KSO_WM_TEMPLATE_ASSEMBLE_XID" val="5f996c2de01a7e847d6edda8"/>
  <p:tag name="KSO_WM_TEMPLATE_ASSEMBLE_GROUPID" val="5f996c2de01a7e847d6edda8"/>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478_1*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478"/>
  <p:tag name="KSO_WM_UNIT_VALUE" val="1325"/>
  <p:tag name="KSO_WM_TEMPLATE_ASSEMBLE_XID" val="5f996c2de01a7e847d6edda8"/>
  <p:tag name="KSO_WM_TEMPLATE_ASSEMBLE_GROUPID" val="5f996c2de01a7e847d6edda8"/>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478_1*i*2"/>
  <p:tag name="KSO_WM_TEMPLATE_CATEGORY" val="diagram"/>
  <p:tag name="KSO_WM_TEMPLATE_INDEX" val="20214478"/>
  <p:tag name="KSO_WM_UNIT_LAYERLEVEL" val="1"/>
  <p:tag name="KSO_WM_TAG_VERSION" val="1.0"/>
  <p:tag name="KSO_WM_BEAUTIFY_FLAG" val="#wm#"/>
  <p:tag name="KSO_WM_UNIT_TYPE" val="i"/>
  <p:tag name="KSO_WM_UNIT_INDEX" val="2"/>
  <p:tag name="KSO_WM_UNIT_BLOCK" val="0"/>
  <p:tag name="KSO_WM_UNIT_SM_LIMIT_TYPE" val="0"/>
  <p:tag name="KSO_WM_UNIT_DEC_AREA_ID" val="6a08c5faf14440fe9aaca563e5241a3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aaa040b578bff8f7541db9"/>
  <p:tag name="KSO_WM_CHIP_XID" val="5f7fd40fe9a9ac260a445c84"/>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36"/>
  <p:tag name="KSO_WM_TEMPLATE_ASSEMBLE_XID" val="5f996c2de01a7e847d6edda8"/>
  <p:tag name="KSO_WM_TEMPLATE_ASSEMBLE_GROUPID" val="5f996c2de01a7e847d6edda8"/>
</p:tagLst>
</file>

<file path=ppt/tags/tag3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14478_1*a*1"/>
  <p:tag name="KSO_WM_TEMPLATE_CATEGORY" val="diagram"/>
  <p:tag name="KSO_WM_TEMPLATE_INDEX" val="2021447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a6648ffdf5d40a9a870f8b1917e702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61e7d9d5692245e59e6b57b3bfa88cb5"/>
  <p:tag name="KSO_WM_UNIT_TEXT_FILL_FORE_SCHEMECOLOR_INDEX_BRIGHTNESS" val="0"/>
  <p:tag name="KSO_WM_UNIT_TEXT_FILL_FORE_SCHEMECOLOR_INDEX" val="13"/>
  <p:tag name="KSO_WM_UNIT_TEXT_FILL_TYPE" val="1"/>
  <p:tag name="KSO_WM_TEMPLATE_ASSEMBLE_XID" val="5f996c2de01a7e847d6edda8"/>
  <p:tag name="KSO_WM_TEMPLATE_ASSEMBLE_GROUPID" val="5f996c2de01a7e847d6edda8"/>
</p:tagLst>
</file>

<file path=ppt/tags/tag3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14478_1*f*3"/>
  <p:tag name="KSO_WM_TEMPLATE_CATEGORY" val="diagram"/>
  <p:tag name="KSO_WM_TEMPLATE_INDEX" val="20214478"/>
  <p:tag name="KSO_WM_UNIT_LAYERLEVEL" val="1"/>
  <p:tag name="KSO_WM_TAG_VERSION" val="1.0"/>
  <p:tag name="KSO_WM_BEAUTIFY_FLAG" val="#wm#"/>
  <p:tag name="KSO_WM_UNIT_DEFAULT_FONT" val="14;20;2"/>
  <p:tag name="KSO_WM_UNIT_BLOCK" val="0"/>
  <p:tag name="KSO_WM_UNIT_VALUE" val="69"/>
  <p:tag name="KSO_WM_UNIT_SHOW_EDIT_AREA_INDICATION" val="1"/>
  <p:tag name="KSO_WM_CHIP_GROUPID" val="5e6b05596848fb12bee65ac8"/>
  <p:tag name="KSO_WM_CHIP_XID" val="5e6b05596848fb12bee65aca"/>
  <p:tag name="KSO_WM_UNIT_DEC_AREA_ID" val="e2dde7ee87b44c648a95bdc57352c71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7da7a60049d843a5a617fa4c9165dda6"/>
  <p:tag name="KSO_WM_UNIT_TEXT_FILL_FORE_SCHEMECOLOR_INDEX_BRIGHTNESS" val="0.25"/>
  <p:tag name="KSO_WM_UNIT_TEXT_FILL_FORE_SCHEMECOLOR_INDEX" val="13"/>
  <p:tag name="KSO_WM_UNIT_TEXT_FILL_TYPE" val="1"/>
  <p:tag name="KSO_WM_TEMPLATE_ASSEMBLE_XID" val="5f996c2de01a7e847d6edda8"/>
  <p:tag name="KSO_WM_TEMPLATE_ASSEMBLE_GROUPID" val="5f996c2de01a7e847d6edda8"/>
</p:tagLst>
</file>

<file path=ppt/tags/tag3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78_1*f*1"/>
  <p:tag name="KSO_WM_TEMPLATE_CATEGORY" val="diagram"/>
  <p:tag name="KSO_WM_TEMPLATE_INDEX" val="20214478"/>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c341d2da32c847efbc250f4396ad42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09aa682d56d64ab0b46cc6af113edaa0"/>
  <p:tag name="KSO_WM_UNIT_SUPPORT_UNIT_TYPE" val="[&quot;d&quot;,&quot;β&quot;]"/>
  <p:tag name="KSO_WM_UNIT_TEXT_FILL_FORE_SCHEMECOLOR_INDEX_BRIGHTNESS" val="0.25"/>
  <p:tag name="KSO_WM_UNIT_TEXT_FILL_FORE_SCHEMECOLOR_INDEX" val="13"/>
  <p:tag name="KSO_WM_UNIT_TEXT_FILL_TYPE" val="1"/>
  <p:tag name="KSO_WM_TEMPLATE_ASSEMBLE_XID" val="5f996c2de01a7e847d6edda8"/>
  <p:tag name="KSO_WM_TEMPLATE_ASSEMBLE_GROUPID" val="5f996c2de01a7e847d6edda8"/>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478_1*f*2"/>
  <p:tag name="KSO_WM_TEMPLATE_CATEGORY" val="diagram"/>
  <p:tag name="KSO_WM_TEMPLATE_INDEX" val="20214478"/>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cf2fcbf674e44723a8ae0927692a0a3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7988123b419347a99521bce8903071e5"/>
  <p:tag name="KSO_WM_UNIT_SUPPORT_UNIT_TYPE" val="[&quot;d&quot;,&quot;β&quot;]"/>
  <p:tag name="KSO_WM_UNIT_TEXT_FILL_FORE_SCHEMECOLOR_INDEX_BRIGHTNESS" val="0.25"/>
  <p:tag name="KSO_WM_UNIT_TEXT_FILL_FORE_SCHEMECOLOR_INDEX" val="13"/>
  <p:tag name="KSO_WM_UNIT_TEXT_FILL_TYPE" val="1"/>
  <p:tag name="KSO_WM_TEMPLATE_ASSEMBLE_XID" val="5f996c2de01a7e847d6edda8"/>
  <p:tag name="KSO_WM_TEMPLATE_ASSEMBLE_GROUPID" val="5f996c2de01a7e847d6edda8"/>
</p:tagLst>
</file>

<file path=ppt/tags/tag4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4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52.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5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5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5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5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6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6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7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7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7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81.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8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8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8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9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93.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5046"/>
  <p:tag name="KSO_WM_SLIDE_ID" val="diagram20195046_1"/>
  <p:tag name="KSO_WM_SLIDE_ITEM_CNT" val="0"/>
  <p:tag name="KSO_WM_SLIDE_INDEX" val="1"/>
  <p:tag name="KSO_WM_TAG_VERSION" val="1.0"/>
  <p:tag name="KSO_WM_SLIDE_LAYOUT" val="a_d_f_h"/>
  <p:tag name="KSO_WM_SLIDE_LAYOUT_CNT" val="1_1_1_4"/>
  <p:tag name="KSO_WM_SLIDE_TYPE" val="text"/>
  <p:tag name="KSO_WM_SLIDE_SUBTYPE" val="picTxt"/>
  <p:tag name="KSO_WM_SLIDE_SIZE" val="396.4*152.95"/>
  <p:tag name="KSO_WM_SLIDE_POSITION" val="504.9*53.1"/>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0"/>
</p:tagLst>
</file>

<file path=ppt/tags/tag99.xml><?xml version="1.0" encoding="utf-8"?>
<p:tagLst xmlns:a="http://schemas.openxmlformats.org/drawingml/2006/main" xmlns:r="http://schemas.openxmlformats.org/officeDocument/2006/relationships" xmlns:p="http://schemas.openxmlformats.org/presentationml/2006/main">
  <p:tag name="KSO_WM_UNIT_PRESET_TEXT" val="自由穿行，一路美景；&#10;简约几何设计，1分钟轻松上手；&#10;30公里超长续航，双重刹车系统，便携折叠"/>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195046_1*f*1"/>
  <p:tag name="KSO_WM_TEMPLATE_CATEGORY" val="diagram"/>
  <p:tag name="KSO_WM_TEMPLATE_INDEX" val="20195046"/>
  <p:tag name="KSO_WM_UNIT_LAYERLEVEL" val="1"/>
  <p:tag name="KSO_WM_TAG_VERSION" val="1.0"/>
  <p:tag name="KSO_WM_BEAUTIFY_FLAG" val="#wm#"/>
  <p:tag name="KSO_WM_UNIT_ADJUSTLAYOUT_ID" val="60"/>
  <p:tag name="KSO_WM_UNIT_COLOR_SCHEME_SHAPE_ID" val="60"/>
  <p:tag name="KSO_WM_UNIT_COLOR_SCHEME_PARENT_PAGE" val="0_1"/>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46</TotalTime>
  <Words>2369</Words>
  <Application>Microsoft Office PowerPoint</Application>
  <PresentationFormat>自定义</PresentationFormat>
  <Paragraphs>139</Paragraphs>
  <Slides>27</Slides>
  <Notes>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Arial</vt:lpstr>
      <vt:lpstr>宋体</vt:lpstr>
      <vt:lpstr>思源黑体</vt:lpstr>
      <vt:lpstr>Wingdings</vt:lpstr>
      <vt:lpstr>汉仪中宋简</vt:lpstr>
      <vt:lpstr>Clear Sans</vt:lpstr>
      <vt:lpstr>Arial Black</vt:lpstr>
      <vt:lpstr>Calibri</vt:lpstr>
      <vt:lpstr>字魂105号-简雅黑</vt:lpstr>
      <vt:lpstr>微软雅黑</vt:lpstr>
      <vt:lpstr>等线</vt:lpstr>
      <vt:lpstr>千图网海量PPT模板www.58pic.com</vt:lpstr>
      <vt:lpstr>1_千图网海量PPT模板www.58pic.com</vt:lpstr>
      <vt:lpstr>PowerPoint 演示文稿</vt:lpstr>
      <vt:lpstr>PowerPoint 演示文稿</vt:lpstr>
      <vt:lpstr>单元五    轴测投影图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52</cp:revision>
  <dcterms:created xsi:type="dcterms:W3CDTF">2017-08-24T23:58:00Z</dcterms:created>
  <dcterms:modified xsi:type="dcterms:W3CDTF">2024-05-07T09:15:28Z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